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6" r:id="rId6"/>
    <p:sldId id="260" r:id="rId7"/>
    <p:sldId id="261" r:id="rId8"/>
    <p:sldId id="262" r:id="rId9"/>
    <p:sldId id="263" r:id="rId10"/>
    <p:sldId id="264" r:id="rId11"/>
    <p:sldId id="277" r:id="rId12"/>
    <p:sldId id="265" r:id="rId13"/>
    <p:sldId id="267" r:id="rId14"/>
    <p:sldId id="271" r:id="rId15"/>
    <p:sldId id="278" r:id="rId16"/>
    <p:sldId id="268" r:id="rId17"/>
    <p:sldId id="269" r:id="rId18"/>
    <p:sldId id="270" r:id="rId19"/>
    <p:sldId id="273" r:id="rId20"/>
    <p:sldId id="274" r:id="rId21"/>
    <p:sldId id="27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A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3" d="100"/>
          <a:sy n="113"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B5A57-9B6B-43E1-9343-F3CD00B74FA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F3E0873-433C-43AA-B7CB-1138FBE5EB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DE93987-04E3-4AAA-A727-079A5DDAE22A}"/>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B06577BA-AE55-4D68-BD24-6F5F61A60FB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701A79A-9639-4884-9E73-EC385EC2AF1F}"/>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1796712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1F4FD-FEF7-48FE-BC49-6C2C972A006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1F00E1B-17F2-4E83-A5DE-39375B0E599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50E0FC0-351F-4EE4-9336-11D0A075380B}"/>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0D3D7DE5-58B6-41CC-8008-74171147B09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4289C41-C0A6-4FC6-ACF7-7BB1C4E6B842}"/>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2987994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96D6D-5CA7-4741-AF90-6CBC09F32CE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83C5291-43C4-4298-A972-50020C6F8CF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0F5BCC6-63BF-4E2A-960C-AF57C8F9C590}"/>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43EAE6C9-A8BD-45C3-963E-8162C89D375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3E5D683-1BEE-4A67-8C2C-3347120E9A2F}"/>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1056549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F6431-BAEB-4ABA-86E0-1BA3EC94C14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AC88F97-7C61-4DEA-8CA8-ECF69769440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7B785F1-D22E-4BC7-9F86-3796AC694F5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B4B5B32-CB26-4B3B-9215-A47CFE85214C}"/>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6" name="Footer Placeholder 5">
            <a:extLst>
              <a:ext uri="{FF2B5EF4-FFF2-40B4-BE49-F238E27FC236}">
                <a16:creationId xmlns:a16="http://schemas.microsoft.com/office/drawing/2014/main" id="{04249274-BA5D-47E6-8FBF-CA350F468B6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20D985E-C140-4BF8-B822-858135FAA3D0}"/>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2976730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5CCC6-D01A-4379-AEFD-C9B5EADE81F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BA8B034-E220-4DF2-AE8E-1F2A717B5E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199DF18-80F4-4A99-BC01-DC1AB0DBD0B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117F563-6005-4637-9699-71B174CC16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B2E82CD-E2EA-4763-A41B-AFC1633A0B6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2D9ED04-90D5-4CB2-9C82-6302C0205E36}"/>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8" name="Footer Placeholder 7">
            <a:extLst>
              <a:ext uri="{FF2B5EF4-FFF2-40B4-BE49-F238E27FC236}">
                <a16:creationId xmlns:a16="http://schemas.microsoft.com/office/drawing/2014/main" id="{2138BB24-C36A-4C8B-9B84-77E208BC6CE6}"/>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AEBE2EA6-0984-4648-8AB5-EEA450D6D612}"/>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560218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A2FA5-431A-4E1F-A671-43BC84019B4E}"/>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6EC007F-7D1E-4AFA-B11E-91C1F77B1569}"/>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4" name="Footer Placeholder 3">
            <a:extLst>
              <a:ext uri="{FF2B5EF4-FFF2-40B4-BE49-F238E27FC236}">
                <a16:creationId xmlns:a16="http://schemas.microsoft.com/office/drawing/2014/main" id="{139C0ED8-B864-4BE2-BA2C-ED1A8E68A8A2}"/>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4CDA14A-1102-461D-9E3C-5F8088AB8F01}"/>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4192598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654DC3-0D15-4FF6-B316-D0FA3377930E}"/>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3" name="Footer Placeholder 2">
            <a:extLst>
              <a:ext uri="{FF2B5EF4-FFF2-40B4-BE49-F238E27FC236}">
                <a16:creationId xmlns:a16="http://schemas.microsoft.com/office/drawing/2014/main" id="{68EE1402-340E-44B1-AFC2-4DEA6CE81A63}"/>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B7B16B5C-7D13-402E-8190-C606290503B6}"/>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3818711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CC949-FB1E-4BEE-AC7B-FC8553A5C96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68C99376-B3DE-4BB0-B777-13A5C5298F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F5A2C1A-761E-429A-8787-DD05CB72C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175CDC0-985A-40A3-AFE4-7485E8A267E1}"/>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6" name="Footer Placeholder 5">
            <a:extLst>
              <a:ext uri="{FF2B5EF4-FFF2-40B4-BE49-F238E27FC236}">
                <a16:creationId xmlns:a16="http://schemas.microsoft.com/office/drawing/2014/main" id="{793A8296-DA20-4CB6-9B39-C8290048903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774FD81-0194-4788-9B0C-B76EBC185426}"/>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3438484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2D713-BF68-400C-AD6A-CD878B4B3C3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627A4D8-8C6E-471C-B698-1EAC66608E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C982DB97-BBB5-472E-8B32-7CB25BDD27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D337FCB-D78E-4798-9AB9-45C71586DD54}"/>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6" name="Footer Placeholder 5">
            <a:extLst>
              <a:ext uri="{FF2B5EF4-FFF2-40B4-BE49-F238E27FC236}">
                <a16:creationId xmlns:a16="http://schemas.microsoft.com/office/drawing/2014/main" id="{20385ABD-FAA5-484E-880E-C37FE942D157}"/>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4773900-DDCB-4E07-A453-2CDA80653F89}"/>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2068384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4F97C-57F6-4E5A-927F-12A65F1C291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1CA82E6-E5D1-4621-BC8E-5C628371BA5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699B82-D8B0-47EC-A1D4-B548903449E3}"/>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2A5F3C90-CBB9-4839-BD39-DAFACB45462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32ADFBE-311D-4410-B227-F17EB407EB4F}"/>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478091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931172-9128-474C-A4A5-026FFE419A3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05214D8-2BF8-41B5-9B55-7ADF4AC547B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8A25B58-7708-4004-BD8C-3F786DFD108E}"/>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AE299EEA-B6EE-4A76-BF86-FA5FFC8DBE7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06F3442-7E47-4159-A560-F0C881A477A3}"/>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1897654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8B3719-365A-49AB-8D45-175D164B12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27CF1CB-9A25-448A-805E-87F8A52F70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5713637-8D23-4779-9408-FB2BFF3860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2037F132-10FF-4424-AFC3-901E3DEDE8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D11A0C2B-70E1-41D0-BDC3-A4D4D7BCB2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96FC0F-FF5B-48EF-9E79-E126EA492DF9}" type="slidenum">
              <a:rPr lang="en-GB" smtClean="0"/>
              <a:t>‹#›</a:t>
            </a:fld>
            <a:endParaRPr lang="en-GB" dirty="0"/>
          </a:p>
        </p:txBody>
      </p:sp>
    </p:spTree>
    <p:extLst>
      <p:ext uri="{BB962C8B-B14F-4D97-AF65-F5344CB8AC3E}">
        <p14:creationId xmlns:p14="http://schemas.microsoft.com/office/powerpoint/2010/main" val="41726412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sp>
        <p:nvSpPr>
          <p:cNvPr id="5" name="Title 1">
            <a:extLst>
              <a:ext uri="{FF2B5EF4-FFF2-40B4-BE49-F238E27FC236}">
                <a16:creationId xmlns:a16="http://schemas.microsoft.com/office/drawing/2014/main" id="{F3AB5BB0-9EF8-49DA-9F7E-C8FD2A858138}"/>
              </a:ext>
            </a:extLst>
          </p:cNvPr>
          <p:cNvSpPr txBox="1">
            <a:spLocks/>
          </p:cNvSpPr>
          <p:nvPr/>
        </p:nvSpPr>
        <p:spPr>
          <a:xfrm>
            <a:off x="1054441" y="2090181"/>
            <a:ext cx="10083118" cy="1499616"/>
          </a:xfrm>
          <a:prstGeom prst="rect">
            <a:avLst/>
          </a:prstGeom>
          <a:noFill/>
          <a:ln>
            <a:no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rgbClr val="0070C0"/>
                </a:solidFill>
                <a:latin typeface="Century Gothic" panose="020B0502020202020204" pitchFamily="34" charset="0"/>
                <a:cs typeface="Calibri Light" panose="020F0302020204030204" pitchFamily="34" charset="0"/>
              </a:rPr>
              <a:t>Curriculum Meeting 2026</a:t>
            </a:r>
          </a:p>
        </p:txBody>
      </p:sp>
      <p:sp>
        <p:nvSpPr>
          <p:cNvPr id="6" name="Content Placeholder 2">
            <a:extLst>
              <a:ext uri="{FF2B5EF4-FFF2-40B4-BE49-F238E27FC236}">
                <a16:creationId xmlns:a16="http://schemas.microsoft.com/office/drawing/2014/main" id="{80379063-59C5-4C78-97B0-59C4BE9EAD70}"/>
              </a:ext>
            </a:extLst>
          </p:cNvPr>
          <p:cNvSpPr txBox="1">
            <a:spLocks/>
          </p:cNvSpPr>
          <p:nvPr/>
        </p:nvSpPr>
        <p:spPr>
          <a:xfrm>
            <a:off x="1316644" y="3976116"/>
            <a:ext cx="9321748" cy="2881884"/>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000" dirty="0">
                <a:latin typeface="Century Gothic" panose="020B0502020202020204" pitchFamily="34" charset="0"/>
                <a:cs typeface="Calibri Light" panose="020F0302020204030204" pitchFamily="34" charset="0"/>
              </a:rPr>
              <a:t>Welcome to the start of a new academic year at Riverbridge Primary School. </a:t>
            </a:r>
            <a:endParaRPr lang="en-GB" sz="4800" dirty="0">
              <a:latin typeface="Century Gothic" panose="020B0502020202020204" pitchFamily="34" charset="0"/>
              <a:cs typeface="Arial" panose="020B0604020202020204" pitchFamily="34" charset="0"/>
            </a:endParaRPr>
          </a:p>
          <a:p>
            <a:endParaRPr lang="en-GB" dirty="0">
              <a:latin typeface="Century Gothic" panose="020B0502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1EBEE04C-BD99-4B63-B9BD-0582B1B5FCEC}"/>
              </a:ext>
            </a:extLst>
          </p:cNvPr>
          <p:cNvGrpSpPr/>
          <p:nvPr/>
        </p:nvGrpSpPr>
        <p:grpSpPr>
          <a:xfrm>
            <a:off x="5102000" y="709951"/>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05442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CFCB97E0-B651-4472-B442-F3CC92CB3E2A}"/>
              </a:ext>
            </a:extLst>
          </p:cNvPr>
          <p:cNvSpPr txBox="1">
            <a:spLocks/>
          </p:cNvSpPr>
          <p:nvPr/>
        </p:nvSpPr>
        <p:spPr>
          <a:xfrm>
            <a:off x="93634" y="931006"/>
            <a:ext cx="11322509" cy="713275"/>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   Welcome to Year 2</a:t>
            </a:r>
          </a:p>
        </p:txBody>
      </p:sp>
      <p:sp>
        <p:nvSpPr>
          <p:cNvPr id="11" name="Content Placeholder 2">
            <a:extLst>
              <a:ext uri="{FF2B5EF4-FFF2-40B4-BE49-F238E27FC236}">
                <a16:creationId xmlns:a16="http://schemas.microsoft.com/office/drawing/2014/main" id="{A1F6CE9A-AA3A-46A6-9E50-5E42E8DE57B6}"/>
              </a:ext>
            </a:extLst>
          </p:cNvPr>
          <p:cNvSpPr txBox="1">
            <a:spLocks/>
          </p:cNvSpPr>
          <p:nvPr/>
        </p:nvSpPr>
        <p:spPr>
          <a:xfrm>
            <a:off x="403542" y="2252423"/>
            <a:ext cx="11212276" cy="4286801"/>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b="1" dirty="0">
                <a:solidFill>
                  <a:srgbClr val="2E2B21"/>
                </a:solidFill>
                <a:latin typeface="Century Gothic" panose="020B0502020202020204" pitchFamily="34" charset="0"/>
                <a:cs typeface="Calibri Light" panose="020F0302020204030204" pitchFamily="34" charset="0"/>
              </a:rPr>
              <a:t>Year Group Leader: </a:t>
            </a:r>
            <a:r>
              <a:rPr lang="en-GB" dirty="0">
                <a:solidFill>
                  <a:srgbClr val="2E2B21"/>
                </a:solidFill>
                <a:latin typeface="Century Gothic" panose="020B0502020202020204" pitchFamily="34" charset="0"/>
                <a:cs typeface="Calibri Light" panose="020F0302020204030204" pitchFamily="34" charset="0"/>
              </a:rPr>
              <a:t>Miss Hall</a:t>
            </a:r>
          </a:p>
          <a:p>
            <a:r>
              <a:rPr lang="en-GB" b="1" dirty="0">
                <a:solidFill>
                  <a:srgbClr val="2E2B21"/>
                </a:solidFill>
                <a:latin typeface="Century Gothic" panose="020B0502020202020204" pitchFamily="34" charset="0"/>
                <a:cs typeface="Calibri Light" panose="020F0302020204030204" pitchFamily="34" charset="0"/>
              </a:rPr>
              <a:t>Teachers:</a:t>
            </a:r>
            <a:r>
              <a:rPr lang="en-GB" dirty="0">
                <a:solidFill>
                  <a:srgbClr val="2E2B21"/>
                </a:solidFill>
                <a:latin typeface="Century Gothic" panose="020B0502020202020204" pitchFamily="34" charset="0"/>
                <a:cs typeface="Calibri Light" panose="020F0302020204030204" pitchFamily="34" charset="0"/>
              </a:rPr>
              <a:t> Miss Hall,</a:t>
            </a:r>
            <a:r>
              <a:rPr lang="en-GB" b="1" dirty="0">
                <a:solidFill>
                  <a:srgbClr val="2E2B21"/>
                </a:solidFill>
                <a:latin typeface="Century Gothic" panose="020B0502020202020204" pitchFamily="34" charset="0"/>
                <a:cs typeface="Calibri Light" panose="020F0302020204030204" pitchFamily="34" charset="0"/>
              </a:rPr>
              <a:t> </a:t>
            </a:r>
            <a:r>
              <a:rPr lang="en-GB" dirty="0">
                <a:solidFill>
                  <a:srgbClr val="2E2B21"/>
                </a:solidFill>
                <a:latin typeface="Century Gothic" panose="020B0502020202020204" pitchFamily="34" charset="0"/>
                <a:cs typeface="Calibri Light" panose="020F0302020204030204" pitchFamily="34" charset="0"/>
              </a:rPr>
              <a:t>Mrs Ingram &amp; Miss Jordan</a:t>
            </a:r>
          </a:p>
          <a:p>
            <a:r>
              <a:rPr lang="en-GB" b="1" dirty="0">
                <a:solidFill>
                  <a:srgbClr val="2E2B21"/>
                </a:solidFill>
                <a:latin typeface="Century Gothic" panose="020B0502020202020204" pitchFamily="34" charset="0"/>
                <a:cs typeface="Calibri Light" panose="020F0302020204030204" pitchFamily="34" charset="0"/>
              </a:rPr>
              <a:t>HLTA: </a:t>
            </a:r>
            <a:r>
              <a:rPr lang="en-GB" dirty="0">
                <a:solidFill>
                  <a:srgbClr val="2E2B21"/>
                </a:solidFill>
                <a:latin typeface="Century Gothic" panose="020B0502020202020204" pitchFamily="34" charset="0"/>
                <a:cs typeface="Calibri Light" panose="020F0302020204030204" pitchFamily="34" charset="0"/>
              </a:rPr>
              <a:t>Miss Russell &amp; Miss Hames</a:t>
            </a:r>
          </a:p>
          <a:p>
            <a:r>
              <a:rPr lang="en-GB" b="1" dirty="0">
                <a:solidFill>
                  <a:srgbClr val="2E2B21"/>
                </a:solidFill>
                <a:latin typeface="Century Gothic" panose="020B0502020202020204" pitchFamily="34" charset="0"/>
                <a:cs typeface="Calibri Light" panose="020F0302020204030204" pitchFamily="34" charset="0"/>
              </a:rPr>
              <a:t>Headteacher: </a:t>
            </a:r>
            <a:r>
              <a:rPr lang="en-GB" dirty="0">
                <a:solidFill>
                  <a:srgbClr val="2E2B21"/>
                </a:solidFill>
                <a:latin typeface="Century Gothic" panose="020B0502020202020204" pitchFamily="34" charset="0"/>
                <a:cs typeface="Calibri Light" panose="020F0302020204030204" pitchFamily="34" charset="0"/>
              </a:rPr>
              <a:t>Mr Grimwood</a:t>
            </a:r>
          </a:p>
          <a:p>
            <a:r>
              <a:rPr lang="en-GB" b="1" dirty="0">
                <a:solidFill>
                  <a:srgbClr val="2E2B21"/>
                </a:solidFill>
                <a:latin typeface="Century Gothic" panose="020B0502020202020204" pitchFamily="34" charset="0"/>
                <a:cs typeface="Calibri Light" panose="020F0302020204030204" pitchFamily="34" charset="0"/>
              </a:rPr>
              <a:t>Deputy Headteacher: </a:t>
            </a:r>
            <a:r>
              <a:rPr lang="en-GB" dirty="0">
                <a:solidFill>
                  <a:srgbClr val="2E2B21"/>
                </a:solidFill>
                <a:latin typeface="Century Gothic" panose="020B0502020202020204" pitchFamily="34" charset="0"/>
                <a:cs typeface="Calibri Light" panose="020F0302020204030204" pitchFamily="34" charset="0"/>
              </a:rPr>
              <a:t>Mrs Price</a:t>
            </a:r>
            <a:endParaRPr lang="en-GB" b="1" dirty="0">
              <a:solidFill>
                <a:srgbClr val="2E2B21"/>
              </a:solidFill>
              <a:latin typeface="Century Gothic" panose="020B0502020202020204" pitchFamily="34" charset="0"/>
              <a:cs typeface="Calibri Light" panose="020F0302020204030204" pitchFamily="34" charset="0"/>
            </a:endParaRPr>
          </a:p>
          <a:p>
            <a:r>
              <a:rPr lang="en-GB" b="1" dirty="0">
                <a:solidFill>
                  <a:srgbClr val="2E2B21"/>
                </a:solidFill>
                <a:latin typeface="Century Gothic" panose="020B0502020202020204" pitchFamily="34" charset="0"/>
                <a:cs typeface="Calibri Light" panose="020F0302020204030204" pitchFamily="34" charset="0"/>
              </a:rPr>
              <a:t>Phase Leader:</a:t>
            </a:r>
            <a:r>
              <a:rPr lang="en-GB" dirty="0">
                <a:solidFill>
                  <a:srgbClr val="2E2B21"/>
                </a:solidFill>
                <a:latin typeface="Century Gothic" panose="020B0502020202020204" pitchFamily="34" charset="0"/>
                <a:cs typeface="Calibri Light" panose="020F0302020204030204" pitchFamily="34" charset="0"/>
              </a:rPr>
              <a:t> Mrs </a:t>
            </a:r>
            <a:r>
              <a:rPr lang="en-GB" dirty="0" err="1">
                <a:solidFill>
                  <a:srgbClr val="2E2B21"/>
                </a:solidFill>
                <a:latin typeface="Century Gothic" panose="020B0502020202020204" pitchFamily="34" charset="0"/>
                <a:cs typeface="Calibri Light" panose="020F0302020204030204" pitchFamily="34" charset="0"/>
              </a:rPr>
              <a:t>Talkington</a:t>
            </a:r>
            <a:endParaRPr lang="en-GB" dirty="0">
              <a:solidFill>
                <a:srgbClr val="2E2B21"/>
              </a:solidFill>
              <a:latin typeface="Century Gothic" panose="020B0502020202020204" pitchFamily="34" charset="0"/>
              <a:cs typeface="Calibri Light" panose="020F0302020204030204" pitchFamily="34" charset="0"/>
            </a:endParaRPr>
          </a:p>
          <a:p>
            <a:r>
              <a:rPr lang="en-GB" b="1" dirty="0">
                <a:solidFill>
                  <a:srgbClr val="2E2B21"/>
                </a:solidFill>
                <a:latin typeface="Century Gothic" panose="020B0502020202020204" pitchFamily="34" charset="0"/>
                <a:cs typeface="Calibri Light" panose="020F0302020204030204" pitchFamily="34" charset="0"/>
              </a:rPr>
              <a:t>Inclusion Leader: </a:t>
            </a:r>
            <a:r>
              <a:rPr lang="en-GB" dirty="0">
                <a:latin typeface="Century Gothic" panose="020B0502020202020204" pitchFamily="34" charset="0"/>
                <a:cs typeface="Calibri Light" panose="020F0302020204030204" pitchFamily="34" charset="0"/>
              </a:rPr>
              <a:t>Miss Code</a:t>
            </a:r>
          </a:p>
          <a:p>
            <a:r>
              <a:rPr lang="en-GB" b="1" dirty="0">
                <a:solidFill>
                  <a:srgbClr val="2E2B21"/>
                </a:solidFill>
                <a:latin typeface="Century Gothic" panose="020B0502020202020204" pitchFamily="34" charset="0"/>
                <a:cs typeface="Calibri Light" panose="020F0302020204030204" pitchFamily="34" charset="0"/>
              </a:rPr>
              <a:t>Pastoral Team: </a:t>
            </a:r>
            <a:r>
              <a:rPr lang="en-GB" dirty="0">
                <a:solidFill>
                  <a:srgbClr val="2E2B21"/>
                </a:solidFill>
                <a:latin typeface="Century Gothic" panose="020B0502020202020204" pitchFamily="34" charset="0"/>
                <a:cs typeface="Calibri Light" panose="020F0302020204030204" pitchFamily="34" charset="0"/>
              </a:rPr>
              <a:t>Mrs Wallace, Mrs Hughes, Mrs Lenton-Clark</a:t>
            </a:r>
          </a:p>
        </p:txBody>
      </p:sp>
    </p:spTree>
    <p:extLst>
      <p:ext uri="{BB962C8B-B14F-4D97-AF65-F5344CB8AC3E}">
        <p14:creationId xmlns:p14="http://schemas.microsoft.com/office/powerpoint/2010/main" val="2149620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2" name="Title 1">
            <a:extLst>
              <a:ext uri="{FF2B5EF4-FFF2-40B4-BE49-F238E27FC236}">
                <a16:creationId xmlns:a16="http://schemas.microsoft.com/office/drawing/2014/main" id="{2B8E224F-AF77-46B5-A6DF-DC07678B89C9}"/>
              </a:ext>
            </a:extLst>
          </p:cNvPr>
          <p:cNvSpPr txBox="1">
            <a:spLocks/>
          </p:cNvSpPr>
          <p:nvPr/>
        </p:nvSpPr>
        <p:spPr>
          <a:xfrm>
            <a:off x="476250" y="338240"/>
            <a:ext cx="11216650"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The School Day</a:t>
            </a:r>
          </a:p>
        </p:txBody>
      </p:sp>
      <p:sp>
        <p:nvSpPr>
          <p:cNvPr id="13" name="Content Placeholder 2">
            <a:extLst>
              <a:ext uri="{FF2B5EF4-FFF2-40B4-BE49-F238E27FC236}">
                <a16:creationId xmlns:a16="http://schemas.microsoft.com/office/drawing/2014/main" id="{1ABEA513-2715-407C-B1B4-21D3C84B9EE0}"/>
              </a:ext>
            </a:extLst>
          </p:cNvPr>
          <p:cNvSpPr txBox="1">
            <a:spLocks/>
          </p:cNvSpPr>
          <p:nvPr/>
        </p:nvSpPr>
        <p:spPr>
          <a:xfrm>
            <a:off x="1622919" y="2602636"/>
            <a:ext cx="9174390" cy="3070330"/>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Century Gothic" panose="020B0502020202020204" pitchFamily="34" charset="0"/>
                <a:cs typeface="Calibri Light" panose="020F0302020204030204" pitchFamily="34" charset="0"/>
              </a:rPr>
              <a:t>The gate and classroom doors open at 8:35am – 8:50 am. </a:t>
            </a:r>
          </a:p>
          <a:p>
            <a:endParaRPr lang="en-GB" dirty="0">
              <a:latin typeface="Century Gothic" panose="020B0502020202020204" pitchFamily="34" charset="0"/>
              <a:cs typeface="Calibri Light" panose="020F0302020204030204" pitchFamily="34" charset="0"/>
            </a:endParaRPr>
          </a:p>
          <a:p>
            <a:r>
              <a:rPr lang="en-GB" dirty="0">
                <a:latin typeface="Century Gothic" panose="020B0502020202020204" pitchFamily="34" charset="0"/>
                <a:cs typeface="Calibri Light" panose="020F0302020204030204" pitchFamily="34" charset="0"/>
              </a:rPr>
              <a:t>Parents will continue to drop off at the gates and children will walk independently to their classroom. Any non-urgent messages can be passed through the school office. </a:t>
            </a:r>
          </a:p>
          <a:p>
            <a:endParaRPr lang="en-GB" dirty="0">
              <a:latin typeface="Century Gothic" panose="020B0502020202020204" pitchFamily="34" charset="0"/>
              <a:cs typeface="Calibri Light" panose="020F0302020204030204" pitchFamily="34" charset="0"/>
            </a:endParaRPr>
          </a:p>
          <a:p>
            <a:r>
              <a:rPr lang="en-GB" dirty="0">
                <a:latin typeface="Century Gothic" panose="020B0502020202020204" pitchFamily="34" charset="0"/>
                <a:cs typeface="Calibri Light" panose="020F0302020204030204" pitchFamily="34" charset="0"/>
              </a:rPr>
              <a:t>Children are collected from the classroom door at 3:20 at the end of the day. The gate closes at 3:30.</a:t>
            </a:r>
          </a:p>
        </p:txBody>
      </p:sp>
    </p:spTree>
    <p:extLst>
      <p:ext uri="{BB962C8B-B14F-4D97-AF65-F5344CB8AC3E}">
        <p14:creationId xmlns:p14="http://schemas.microsoft.com/office/powerpoint/2010/main" val="2227069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28A04188-D9F1-46BF-9C43-81541B30655D}"/>
              </a:ext>
            </a:extLst>
          </p:cNvPr>
          <p:cNvSpPr txBox="1">
            <a:spLocks/>
          </p:cNvSpPr>
          <p:nvPr/>
        </p:nvSpPr>
        <p:spPr>
          <a:xfrm>
            <a:off x="496913" y="116285"/>
            <a:ext cx="11216650" cy="1336568"/>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Breaktimes </a:t>
            </a:r>
          </a:p>
        </p:txBody>
      </p:sp>
      <p:sp>
        <p:nvSpPr>
          <p:cNvPr id="11" name="Content Placeholder 2">
            <a:extLst>
              <a:ext uri="{FF2B5EF4-FFF2-40B4-BE49-F238E27FC236}">
                <a16:creationId xmlns:a16="http://schemas.microsoft.com/office/drawing/2014/main" id="{4ACD0FA5-F6EE-4B45-9FD5-63A8790A5764}"/>
              </a:ext>
            </a:extLst>
          </p:cNvPr>
          <p:cNvSpPr txBox="1">
            <a:spLocks/>
          </p:cNvSpPr>
          <p:nvPr/>
        </p:nvSpPr>
        <p:spPr>
          <a:xfrm>
            <a:off x="1231707" y="1779915"/>
            <a:ext cx="10102662" cy="4327440"/>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Century Gothic" panose="020B0502020202020204" pitchFamily="34" charset="0"/>
                <a:cs typeface="Calibri Light" panose="020F0302020204030204" pitchFamily="34" charset="0"/>
              </a:rPr>
              <a:t>Morning break times will be from 10.40-10.55.</a:t>
            </a:r>
          </a:p>
          <a:p>
            <a:r>
              <a:rPr lang="en-GB" dirty="0">
                <a:latin typeface="Century Gothic" panose="020B0502020202020204" pitchFamily="34" charset="0"/>
                <a:cs typeface="Calibri Light" panose="020F0302020204030204" pitchFamily="34" charset="0"/>
              </a:rPr>
              <a:t>At PAB, the children will share the playground space but also have access to the large field area depending on the weather.</a:t>
            </a:r>
          </a:p>
          <a:p>
            <a:r>
              <a:rPr lang="en-GB" dirty="0">
                <a:latin typeface="Century Gothic" panose="020B0502020202020204" pitchFamily="34" charset="0"/>
                <a:cs typeface="Calibri Light" panose="020F0302020204030204" pitchFamily="34" charset="0"/>
              </a:rPr>
              <a:t>Children can play football on Mondays. Please keep an eye on the newsletter as children may be asked to bring a change of shoes as the weather changes. </a:t>
            </a:r>
          </a:p>
          <a:p>
            <a:endParaRPr lang="en-GB" dirty="0">
              <a:latin typeface="Century Gothic" panose="020B0502020202020204" pitchFamily="34" charset="0"/>
              <a:cs typeface="Calibri Light" panose="020F0302020204030204" pitchFamily="34" charset="0"/>
            </a:endParaRPr>
          </a:p>
          <a:p>
            <a:r>
              <a:rPr lang="en-GB" b="1" dirty="0">
                <a:latin typeface="Century Gothic" panose="020B0502020202020204" pitchFamily="34" charset="0"/>
                <a:cs typeface="Calibri Light" panose="020F0302020204030204" pitchFamily="34" charset="0"/>
              </a:rPr>
              <a:t>Children do not need to bring in fruit from home as we provide this.</a:t>
            </a:r>
          </a:p>
          <a:p>
            <a:endParaRPr lang="en-GB" dirty="0">
              <a:latin typeface="Century Gothic" panose="020B0502020202020204" pitchFamily="34" charset="0"/>
              <a:cs typeface="Calibri Light" panose="020F0302020204030204" pitchFamily="34" charset="0"/>
            </a:endParaRPr>
          </a:p>
          <a:p>
            <a:r>
              <a:rPr lang="en-GB" dirty="0">
                <a:latin typeface="Century Gothic" panose="020B0502020202020204" pitchFamily="34" charset="0"/>
                <a:cs typeface="Calibri Light" panose="020F0302020204030204" pitchFamily="34" charset="0"/>
              </a:rPr>
              <a:t>Lunchtime will be from 12:00 – 1:00pm. </a:t>
            </a:r>
          </a:p>
          <a:p>
            <a:r>
              <a:rPr lang="en-GB" b="1" dirty="0">
                <a:latin typeface="Century Gothic" panose="020B0502020202020204" pitchFamily="34" charset="0"/>
                <a:cs typeface="Calibri Light" panose="020F0302020204030204" pitchFamily="34" charset="0"/>
              </a:rPr>
              <a:t>Please ensure you have ordered your child a lunch online.</a:t>
            </a:r>
          </a:p>
        </p:txBody>
      </p:sp>
    </p:spTree>
    <p:extLst>
      <p:ext uri="{BB962C8B-B14F-4D97-AF65-F5344CB8AC3E}">
        <p14:creationId xmlns:p14="http://schemas.microsoft.com/office/powerpoint/2010/main" val="2040685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28A04188-D9F1-46BF-9C43-81541B30655D}"/>
              </a:ext>
            </a:extLst>
          </p:cNvPr>
          <p:cNvSpPr txBox="1">
            <a:spLocks/>
          </p:cNvSpPr>
          <p:nvPr/>
        </p:nvSpPr>
        <p:spPr>
          <a:xfrm>
            <a:off x="496913" y="116285"/>
            <a:ext cx="11216650" cy="1336568"/>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Equipment </a:t>
            </a:r>
          </a:p>
        </p:txBody>
      </p:sp>
      <p:sp>
        <p:nvSpPr>
          <p:cNvPr id="11" name="Content Placeholder 2">
            <a:extLst>
              <a:ext uri="{FF2B5EF4-FFF2-40B4-BE49-F238E27FC236}">
                <a16:creationId xmlns:a16="http://schemas.microsoft.com/office/drawing/2014/main" id="{4ACD0FA5-F6EE-4B45-9FD5-63A8790A5764}"/>
              </a:ext>
            </a:extLst>
          </p:cNvPr>
          <p:cNvSpPr txBox="1">
            <a:spLocks/>
          </p:cNvSpPr>
          <p:nvPr/>
        </p:nvSpPr>
        <p:spPr>
          <a:xfrm>
            <a:off x="720424" y="2432280"/>
            <a:ext cx="10912327" cy="3263329"/>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Century Gothic" panose="020B0502020202020204" pitchFamily="34" charset="0"/>
                <a:cs typeface="Calibri Light" panose="020F0302020204030204" pitchFamily="34" charset="0"/>
              </a:rPr>
              <a:t>Children should bring a </a:t>
            </a:r>
            <a:r>
              <a:rPr lang="en-GB" dirty="0" err="1">
                <a:latin typeface="Century Gothic" panose="020B0502020202020204" pitchFamily="34" charset="0"/>
                <a:cs typeface="Calibri Light" panose="020F0302020204030204" pitchFamily="34" charset="0"/>
              </a:rPr>
              <a:t>Riverbridge</a:t>
            </a:r>
            <a:r>
              <a:rPr lang="en-GB" dirty="0">
                <a:latin typeface="Century Gothic" panose="020B0502020202020204" pitchFamily="34" charset="0"/>
                <a:cs typeface="Calibri Light" panose="020F0302020204030204" pitchFamily="34" charset="0"/>
              </a:rPr>
              <a:t> Book Bag and a water bottle to school. They may bring an additional bag for enrichment clubs.</a:t>
            </a:r>
          </a:p>
          <a:p>
            <a:r>
              <a:rPr lang="en-GB" dirty="0">
                <a:latin typeface="Century Gothic" panose="020B0502020202020204" pitchFamily="34" charset="0"/>
                <a:cs typeface="Calibri Light" panose="020F0302020204030204" pitchFamily="34" charset="0"/>
              </a:rPr>
              <a:t> They do not need to bring their own stationery.</a:t>
            </a:r>
          </a:p>
          <a:p>
            <a:r>
              <a:rPr lang="en-GB" dirty="0">
                <a:latin typeface="Century Gothic" panose="020B0502020202020204" pitchFamily="34" charset="0"/>
                <a:cs typeface="Calibri Light" panose="020F0302020204030204" pitchFamily="34" charset="0"/>
              </a:rPr>
              <a:t>Please avoid sending in toys from home as these may get lost or broken.</a:t>
            </a:r>
          </a:p>
          <a:p>
            <a:endParaRPr lang="en-GB" dirty="0">
              <a:latin typeface="Century Gothic" panose="020B0502020202020204" pitchFamily="34" charset="0"/>
              <a:cs typeface="Calibri Light" panose="020F0302020204030204" pitchFamily="34" charset="0"/>
            </a:endParaRPr>
          </a:p>
          <a:p>
            <a:r>
              <a:rPr lang="en-GB" dirty="0">
                <a:latin typeface="Century Gothic" panose="020B0502020202020204" pitchFamily="34" charset="0"/>
                <a:cs typeface="Calibri Light" panose="020F0302020204030204" pitchFamily="34" charset="0"/>
              </a:rPr>
              <a:t>From Year 3, they will be able to bring a </a:t>
            </a:r>
            <a:r>
              <a:rPr lang="en-GB" dirty="0" err="1">
                <a:latin typeface="Century Gothic" panose="020B0502020202020204" pitchFamily="34" charset="0"/>
                <a:cs typeface="Calibri Light" panose="020F0302020204030204" pitchFamily="34" charset="0"/>
              </a:rPr>
              <a:t>Riverbridge</a:t>
            </a:r>
            <a:r>
              <a:rPr lang="en-GB" dirty="0">
                <a:latin typeface="Century Gothic" panose="020B0502020202020204" pitchFamily="34" charset="0"/>
                <a:cs typeface="Calibri Light" panose="020F0302020204030204" pitchFamily="34" charset="0"/>
              </a:rPr>
              <a:t> rucksack or a rucksack of their choice.</a:t>
            </a:r>
          </a:p>
        </p:txBody>
      </p:sp>
      <p:pic>
        <p:nvPicPr>
          <p:cNvPr id="1026" name="Picture 2" descr="Book Bag Riverbridge (Nursery to Year 2) | School Uniform Direct">
            <a:extLst>
              <a:ext uri="{FF2B5EF4-FFF2-40B4-BE49-F238E27FC236}">
                <a16:creationId xmlns:a16="http://schemas.microsoft.com/office/drawing/2014/main" id="{C10A5A3E-2007-4861-8D9B-0CA1AE1ED2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3112" y="746415"/>
            <a:ext cx="2366584" cy="150600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iverbridge Products | School Uniform Direct">
            <a:extLst>
              <a:ext uri="{FF2B5EF4-FFF2-40B4-BE49-F238E27FC236}">
                <a16:creationId xmlns:a16="http://schemas.microsoft.com/office/drawing/2014/main" id="{7FFE464B-CB96-4C97-ACA5-3419BCA3AE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70848" y="5081731"/>
            <a:ext cx="1227755" cy="1227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3923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2" name="Title 1">
            <a:extLst>
              <a:ext uri="{FF2B5EF4-FFF2-40B4-BE49-F238E27FC236}">
                <a16:creationId xmlns:a16="http://schemas.microsoft.com/office/drawing/2014/main" id="{AA590511-16AE-4DEE-949F-DF9444030192}"/>
              </a:ext>
            </a:extLst>
          </p:cNvPr>
          <p:cNvSpPr txBox="1">
            <a:spLocks/>
          </p:cNvSpPr>
          <p:nvPr/>
        </p:nvSpPr>
        <p:spPr>
          <a:xfrm>
            <a:off x="1035119" y="-232573"/>
            <a:ext cx="101833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Behaviour</a:t>
            </a:r>
          </a:p>
        </p:txBody>
      </p:sp>
      <p:sp>
        <p:nvSpPr>
          <p:cNvPr id="13" name="Content Placeholder 2">
            <a:extLst>
              <a:ext uri="{FF2B5EF4-FFF2-40B4-BE49-F238E27FC236}">
                <a16:creationId xmlns:a16="http://schemas.microsoft.com/office/drawing/2014/main" id="{3FACC7CE-4470-435E-8759-C4BCD33807B2}"/>
              </a:ext>
            </a:extLst>
          </p:cNvPr>
          <p:cNvSpPr txBox="1">
            <a:spLocks/>
          </p:cNvSpPr>
          <p:nvPr/>
        </p:nvSpPr>
        <p:spPr>
          <a:xfrm>
            <a:off x="2367674" y="1539075"/>
            <a:ext cx="3922507" cy="2847975"/>
          </a:xfrm>
          <a:prstGeom prst="rect">
            <a:avLst/>
          </a:prstGeom>
          <a:noFill/>
          <a:ln>
            <a:noFill/>
          </a:ln>
        </p:spPr>
        <p:txBody>
          <a:bodyPr vert="horz" lIns="45720" tIns="45720" rIns="45720" bIns="45720" rtlCol="0">
            <a:noAutofit/>
          </a:bodyPr>
          <a:lst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a:lstStyle>
          <a:p>
            <a:pPr>
              <a:buClrTx/>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 Stay on Green</a:t>
            </a:r>
          </a:p>
          <a:p>
            <a:pPr>
              <a:buClrTx/>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 Green tokens and green time</a:t>
            </a:r>
          </a:p>
          <a:p>
            <a:pPr>
              <a:buClrTx/>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 Gold leaves</a:t>
            </a:r>
          </a:p>
          <a:p>
            <a:pPr>
              <a:buClrTx/>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 Reflection time</a:t>
            </a:r>
          </a:p>
          <a:p>
            <a:pPr>
              <a:buClrTx/>
              <a:buFont typeface="Arial" panose="020B0604020202020204" pitchFamily="34" charset="0"/>
              <a:buChar char="•"/>
            </a:pPr>
            <a:r>
              <a:rPr lang="en-GB" sz="2400" dirty="0">
                <a:solidFill>
                  <a:srgbClr val="2E2B21"/>
                </a:solidFill>
                <a:latin typeface="Century Gothic" panose="020B0502020202020204" pitchFamily="34" charset="0"/>
                <a:cs typeface="Calibri Light" panose="020F0302020204030204" pitchFamily="34" charset="0"/>
              </a:rPr>
              <a:t>Motto: ‘Being our Best.’</a:t>
            </a:r>
          </a:p>
          <a:p>
            <a:pPr>
              <a:buClrTx/>
              <a:buFont typeface="Arial" panose="020B0604020202020204" pitchFamily="34" charset="0"/>
              <a:buChar char="•"/>
            </a:pPr>
            <a:r>
              <a:rPr lang="en-GB" sz="2400" dirty="0">
                <a:solidFill>
                  <a:srgbClr val="2E2B21"/>
                </a:solidFill>
                <a:latin typeface="Century Gothic" panose="020B0502020202020204" pitchFamily="34" charset="0"/>
                <a:cs typeface="Calibri Light" panose="020F0302020204030204" pitchFamily="34" charset="0"/>
              </a:rPr>
              <a:t>8 Great Values</a:t>
            </a:r>
          </a:p>
        </p:txBody>
      </p:sp>
      <p:grpSp>
        <p:nvGrpSpPr>
          <p:cNvPr id="14" name="Group 13">
            <a:extLst>
              <a:ext uri="{FF2B5EF4-FFF2-40B4-BE49-F238E27FC236}">
                <a16:creationId xmlns:a16="http://schemas.microsoft.com/office/drawing/2014/main" id="{6A3BE914-7877-41DB-98CD-1DA365F5CBA0}"/>
              </a:ext>
            </a:extLst>
          </p:cNvPr>
          <p:cNvGrpSpPr/>
          <p:nvPr/>
        </p:nvGrpSpPr>
        <p:grpSpPr>
          <a:xfrm>
            <a:off x="2051555" y="5386339"/>
            <a:ext cx="4238626" cy="812606"/>
            <a:chOff x="1941733" y="4952972"/>
            <a:chExt cx="7992889" cy="1296144"/>
          </a:xfrm>
        </p:grpSpPr>
        <p:sp>
          <p:nvSpPr>
            <p:cNvPr id="15" name="Rectangle 14">
              <a:extLst>
                <a:ext uri="{FF2B5EF4-FFF2-40B4-BE49-F238E27FC236}">
                  <a16:creationId xmlns:a16="http://schemas.microsoft.com/office/drawing/2014/main" id="{AB080F3A-EE1C-4518-B256-375DE648608F}"/>
                </a:ext>
              </a:extLst>
            </p:cNvPr>
            <p:cNvSpPr/>
            <p:nvPr/>
          </p:nvSpPr>
          <p:spPr>
            <a:xfrm>
              <a:off x="1941733" y="4952972"/>
              <a:ext cx="1152128" cy="1296144"/>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16" name="Rectangle 15">
              <a:extLst>
                <a:ext uri="{FF2B5EF4-FFF2-40B4-BE49-F238E27FC236}">
                  <a16:creationId xmlns:a16="http://schemas.microsoft.com/office/drawing/2014/main" id="{6A1BAA36-765D-44D0-818C-E777A813E564}"/>
                </a:ext>
              </a:extLst>
            </p:cNvPr>
            <p:cNvSpPr/>
            <p:nvPr/>
          </p:nvSpPr>
          <p:spPr>
            <a:xfrm>
              <a:off x="3058567" y="4952972"/>
              <a:ext cx="1152128" cy="1296144"/>
            </a:xfrm>
            <a:prstGeom prst="rect">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17" name="Rectangle 16">
              <a:extLst>
                <a:ext uri="{FF2B5EF4-FFF2-40B4-BE49-F238E27FC236}">
                  <a16:creationId xmlns:a16="http://schemas.microsoft.com/office/drawing/2014/main" id="{7509C4DD-4F58-40E3-BCD1-49CBEDFEAD7B}"/>
                </a:ext>
              </a:extLst>
            </p:cNvPr>
            <p:cNvSpPr/>
            <p:nvPr/>
          </p:nvSpPr>
          <p:spPr>
            <a:xfrm>
              <a:off x="7630365" y="4952972"/>
              <a:ext cx="1152128" cy="1296144"/>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18" name="Rectangle 17">
              <a:extLst>
                <a:ext uri="{FF2B5EF4-FFF2-40B4-BE49-F238E27FC236}">
                  <a16:creationId xmlns:a16="http://schemas.microsoft.com/office/drawing/2014/main" id="{6B4BAA60-DB20-4E35-B705-E1635A1D4D9C}"/>
                </a:ext>
              </a:extLst>
            </p:cNvPr>
            <p:cNvSpPr/>
            <p:nvPr/>
          </p:nvSpPr>
          <p:spPr>
            <a:xfrm>
              <a:off x="6478237" y="4952972"/>
              <a:ext cx="1152128" cy="1296144"/>
            </a:xfrm>
            <a:prstGeom prst="rect">
              <a:avLst/>
            </a:prstGeom>
            <a:solidFill>
              <a:srgbClr val="CC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19" name="Rectangle 18">
              <a:extLst>
                <a:ext uri="{FF2B5EF4-FFF2-40B4-BE49-F238E27FC236}">
                  <a16:creationId xmlns:a16="http://schemas.microsoft.com/office/drawing/2014/main" id="{0A81B628-E462-4065-9791-BC143EE9BDBB}"/>
                </a:ext>
              </a:extLst>
            </p:cNvPr>
            <p:cNvSpPr/>
            <p:nvPr/>
          </p:nvSpPr>
          <p:spPr>
            <a:xfrm>
              <a:off x="5326109" y="4952972"/>
              <a:ext cx="1152128" cy="1296144"/>
            </a:xfrm>
            <a:prstGeom prst="rect">
              <a:avLst/>
            </a:prstGeom>
            <a:solidFill>
              <a:srgbClr val="00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20" name="Rectangle 19">
              <a:extLst>
                <a:ext uri="{FF2B5EF4-FFF2-40B4-BE49-F238E27FC236}">
                  <a16:creationId xmlns:a16="http://schemas.microsoft.com/office/drawing/2014/main" id="{1C361B64-E20B-4479-ABBE-8072AA1E842C}"/>
                </a:ext>
              </a:extLst>
            </p:cNvPr>
            <p:cNvSpPr/>
            <p:nvPr/>
          </p:nvSpPr>
          <p:spPr>
            <a:xfrm>
              <a:off x="4173981" y="4952972"/>
              <a:ext cx="1152128" cy="1296144"/>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21" name="Rectangle 20">
              <a:extLst>
                <a:ext uri="{FF2B5EF4-FFF2-40B4-BE49-F238E27FC236}">
                  <a16:creationId xmlns:a16="http://schemas.microsoft.com/office/drawing/2014/main" id="{344FA134-3F9F-42B3-B370-29CF2459CBED}"/>
                </a:ext>
              </a:extLst>
            </p:cNvPr>
            <p:cNvSpPr/>
            <p:nvPr/>
          </p:nvSpPr>
          <p:spPr>
            <a:xfrm>
              <a:off x="8782494" y="4952972"/>
              <a:ext cx="1152128" cy="1296144"/>
            </a:xfrm>
            <a:prstGeom prst="rect">
              <a:avLst/>
            </a:prstGeom>
            <a:solidFill>
              <a:srgbClr val="FF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grpSp>
      <p:pic>
        <p:nvPicPr>
          <p:cNvPr id="22" name="Picture 21">
            <a:extLst>
              <a:ext uri="{FF2B5EF4-FFF2-40B4-BE49-F238E27FC236}">
                <a16:creationId xmlns:a16="http://schemas.microsoft.com/office/drawing/2014/main" id="{EE8D3AB9-AF19-4B8D-BC28-1580D65D2774}"/>
              </a:ext>
            </a:extLst>
          </p:cNvPr>
          <p:cNvPicPr>
            <a:picLocks noChangeAspect="1"/>
          </p:cNvPicPr>
          <p:nvPr/>
        </p:nvPicPr>
        <p:blipFill>
          <a:blip r:embed="rId3"/>
          <a:stretch>
            <a:fillRect/>
          </a:stretch>
        </p:blipFill>
        <p:spPr>
          <a:xfrm>
            <a:off x="6618368" y="1253134"/>
            <a:ext cx="4997450" cy="4645817"/>
          </a:xfrm>
          <a:prstGeom prst="rect">
            <a:avLst/>
          </a:prstGeom>
        </p:spPr>
      </p:pic>
    </p:spTree>
    <p:extLst>
      <p:ext uri="{BB962C8B-B14F-4D97-AF65-F5344CB8AC3E}">
        <p14:creationId xmlns:p14="http://schemas.microsoft.com/office/powerpoint/2010/main" val="1581577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2" name="Title 1">
            <a:extLst>
              <a:ext uri="{FF2B5EF4-FFF2-40B4-BE49-F238E27FC236}">
                <a16:creationId xmlns:a16="http://schemas.microsoft.com/office/drawing/2014/main" id="{AA590511-16AE-4DEE-949F-DF9444030192}"/>
              </a:ext>
            </a:extLst>
          </p:cNvPr>
          <p:cNvSpPr txBox="1">
            <a:spLocks/>
          </p:cNvSpPr>
          <p:nvPr/>
        </p:nvSpPr>
        <p:spPr>
          <a:xfrm>
            <a:off x="1013583" y="-369689"/>
            <a:ext cx="101833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Behaviour</a:t>
            </a:r>
          </a:p>
        </p:txBody>
      </p:sp>
      <p:pic>
        <p:nvPicPr>
          <p:cNvPr id="6" name="Picture 5">
            <a:extLst>
              <a:ext uri="{FF2B5EF4-FFF2-40B4-BE49-F238E27FC236}">
                <a16:creationId xmlns:a16="http://schemas.microsoft.com/office/drawing/2014/main" id="{2FF4C97D-0BC1-4693-AECE-2BD41DD0AA4C}"/>
              </a:ext>
            </a:extLst>
          </p:cNvPr>
          <p:cNvPicPr>
            <a:picLocks noChangeAspect="1"/>
          </p:cNvPicPr>
          <p:nvPr/>
        </p:nvPicPr>
        <p:blipFill>
          <a:blip r:embed="rId3"/>
          <a:stretch>
            <a:fillRect/>
          </a:stretch>
        </p:blipFill>
        <p:spPr>
          <a:xfrm>
            <a:off x="2420883" y="1056864"/>
            <a:ext cx="7670176" cy="5357789"/>
          </a:xfrm>
          <a:prstGeom prst="rect">
            <a:avLst/>
          </a:prstGeom>
        </p:spPr>
      </p:pic>
    </p:spTree>
    <p:extLst>
      <p:ext uri="{BB962C8B-B14F-4D97-AF65-F5344CB8AC3E}">
        <p14:creationId xmlns:p14="http://schemas.microsoft.com/office/powerpoint/2010/main" val="23043528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2" name="Title 1">
            <a:extLst>
              <a:ext uri="{FF2B5EF4-FFF2-40B4-BE49-F238E27FC236}">
                <a16:creationId xmlns:a16="http://schemas.microsoft.com/office/drawing/2014/main" id="{AA590511-16AE-4DEE-949F-DF9444030192}"/>
              </a:ext>
            </a:extLst>
          </p:cNvPr>
          <p:cNvSpPr txBox="1">
            <a:spLocks/>
          </p:cNvSpPr>
          <p:nvPr/>
        </p:nvSpPr>
        <p:spPr>
          <a:xfrm>
            <a:off x="1232574" y="46268"/>
            <a:ext cx="101833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Wellbeing – Zones of Regulation</a:t>
            </a:r>
          </a:p>
        </p:txBody>
      </p:sp>
      <p:pic>
        <p:nvPicPr>
          <p:cNvPr id="10" name="Picture 9">
            <a:extLst>
              <a:ext uri="{FF2B5EF4-FFF2-40B4-BE49-F238E27FC236}">
                <a16:creationId xmlns:a16="http://schemas.microsoft.com/office/drawing/2014/main" id="{93D1FF65-5EC7-4132-8334-067DB1A4E6A1}"/>
              </a:ext>
            </a:extLst>
          </p:cNvPr>
          <p:cNvPicPr>
            <a:picLocks noChangeAspect="1"/>
          </p:cNvPicPr>
          <p:nvPr/>
        </p:nvPicPr>
        <p:blipFill>
          <a:blip r:embed="rId3"/>
          <a:stretch>
            <a:fillRect/>
          </a:stretch>
        </p:blipFill>
        <p:spPr>
          <a:xfrm>
            <a:off x="3154414" y="1991755"/>
            <a:ext cx="6091185" cy="3320065"/>
          </a:xfrm>
          <a:prstGeom prst="rect">
            <a:avLst/>
          </a:prstGeom>
        </p:spPr>
      </p:pic>
      <p:sp>
        <p:nvSpPr>
          <p:cNvPr id="11" name="Content Placeholder 2">
            <a:extLst>
              <a:ext uri="{FF2B5EF4-FFF2-40B4-BE49-F238E27FC236}">
                <a16:creationId xmlns:a16="http://schemas.microsoft.com/office/drawing/2014/main" id="{E50C7B79-90C9-4331-8B47-3B41ED88A69B}"/>
              </a:ext>
            </a:extLst>
          </p:cNvPr>
          <p:cNvSpPr txBox="1">
            <a:spLocks/>
          </p:cNvSpPr>
          <p:nvPr/>
        </p:nvSpPr>
        <p:spPr>
          <a:xfrm>
            <a:off x="987276" y="5434012"/>
            <a:ext cx="10425460" cy="2847975"/>
          </a:xfrm>
          <a:prstGeom prst="rect">
            <a:avLst/>
          </a:prstGeom>
          <a:noFill/>
          <a:ln>
            <a:noFill/>
          </a:ln>
        </p:spPr>
        <p:txBody>
          <a:bodyPr vert="horz" lIns="45720" tIns="45720" rIns="45720" bIns="45720" rtlCol="0">
            <a:noAutofit/>
          </a:bodyPr>
          <a:lst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a:lstStyle>
          <a:p>
            <a:pPr marL="0" indent="0" algn="ctr">
              <a:buClrTx/>
              <a:buNone/>
            </a:pPr>
            <a:r>
              <a:rPr lang="en-GB" sz="2400" dirty="0">
                <a:solidFill>
                  <a:srgbClr val="2E2B21"/>
                </a:solidFill>
                <a:latin typeface="Century Gothic" panose="020B0502020202020204" pitchFamily="34" charset="0"/>
                <a:cs typeface="Calibri Light" panose="020F0302020204030204" pitchFamily="34" charset="0"/>
              </a:rPr>
              <a:t>Children have access to a calm corner space in their classroom to help them stay in the green zone, ready for learning.</a:t>
            </a:r>
          </a:p>
        </p:txBody>
      </p:sp>
    </p:spTree>
    <p:extLst>
      <p:ext uri="{BB962C8B-B14F-4D97-AF65-F5344CB8AC3E}">
        <p14:creationId xmlns:p14="http://schemas.microsoft.com/office/powerpoint/2010/main" val="4181860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52583"/>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65B90637-1198-4F8D-B9B4-A09198B100AB}"/>
              </a:ext>
            </a:extLst>
          </p:cNvPr>
          <p:cNvSpPr txBox="1">
            <a:spLocks/>
          </p:cNvSpPr>
          <p:nvPr/>
        </p:nvSpPr>
        <p:spPr>
          <a:xfrm>
            <a:off x="921102" y="572408"/>
            <a:ext cx="10194573" cy="851197"/>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Maths in Year 2</a:t>
            </a:r>
            <a:endParaRPr lang="en-GB" sz="4800" b="1" dirty="0">
              <a:solidFill>
                <a:srgbClr val="0070C0"/>
              </a:solidFill>
              <a:latin typeface="Century Gothic" panose="020B0502020202020204" pitchFamily="34" charset="0"/>
              <a:cs typeface="Calibri Light" panose="020F0302020204030204" pitchFamily="34" charset="0"/>
            </a:endParaRPr>
          </a:p>
        </p:txBody>
      </p:sp>
      <p:sp>
        <p:nvSpPr>
          <p:cNvPr id="13" name="Content Placeholder 3">
            <a:extLst>
              <a:ext uri="{FF2B5EF4-FFF2-40B4-BE49-F238E27FC236}">
                <a16:creationId xmlns:a16="http://schemas.microsoft.com/office/drawing/2014/main" id="{21454EA7-A2CA-4AA0-A4C7-9F7304CCF1B9}"/>
              </a:ext>
            </a:extLst>
          </p:cNvPr>
          <p:cNvSpPr txBox="1">
            <a:spLocks/>
          </p:cNvSpPr>
          <p:nvPr/>
        </p:nvSpPr>
        <p:spPr>
          <a:xfrm>
            <a:off x="833209" y="2389270"/>
            <a:ext cx="10194573" cy="4016147"/>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Place value</a:t>
            </a:r>
          </a:p>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Addition and Subtraction</a:t>
            </a:r>
          </a:p>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Shape</a:t>
            </a:r>
          </a:p>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Multiplication and Division</a:t>
            </a:r>
          </a:p>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Money</a:t>
            </a:r>
          </a:p>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Measurement (Length, Height)</a:t>
            </a:r>
          </a:p>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Measurement (Mass, Capacity, Temperature)</a:t>
            </a:r>
          </a:p>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Fractions</a:t>
            </a:r>
          </a:p>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Time</a:t>
            </a:r>
          </a:p>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Statistics</a:t>
            </a:r>
          </a:p>
          <a:p>
            <a:pPr marL="342900" indent="-3429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Position and Direction</a:t>
            </a:r>
          </a:p>
          <a:p>
            <a:pPr marL="342900" indent="-342900" algn="l">
              <a:buFont typeface="Arial" panose="020B0604020202020204" pitchFamily="34" charset="0"/>
              <a:buChar char="•"/>
            </a:pPr>
            <a:endParaRPr lang="en-GB" b="1" dirty="0">
              <a:latin typeface="Century Gothic" panose="020B0502020202020204" pitchFamily="34" charset="0"/>
              <a:cs typeface="Calibri Light" panose="020F0302020204030204" pitchFamily="34" charset="0"/>
            </a:endParaRPr>
          </a:p>
          <a:p>
            <a:pPr marL="342900" indent="-342900" algn="l">
              <a:buFont typeface="Arial" panose="020B0604020202020204" pitchFamily="34" charset="0"/>
              <a:buChar char="•"/>
            </a:pPr>
            <a:endParaRPr lang="en-GB" dirty="0">
              <a:latin typeface="Century Gothic" panose="020B0502020202020204" pitchFamily="34" charset="0"/>
            </a:endParaRPr>
          </a:p>
        </p:txBody>
      </p:sp>
      <p:sp>
        <p:nvSpPr>
          <p:cNvPr id="10" name="Content Placeholder 3">
            <a:extLst>
              <a:ext uri="{FF2B5EF4-FFF2-40B4-BE49-F238E27FC236}">
                <a16:creationId xmlns:a16="http://schemas.microsoft.com/office/drawing/2014/main" id="{535ED403-FDC0-4152-BA94-B3CD7692A171}"/>
              </a:ext>
            </a:extLst>
          </p:cNvPr>
          <p:cNvSpPr txBox="1">
            <a:spLocks/>
          </p:cNvSpPr>
          <p:nvPr/>
        </p:nvSpPr>
        <p:spPr>
          <a:xfrm>
            <a:off x="5952226" y="1536377"/>
            <a:ext cx="5553974" cy="2757482"/>
          </a:xfrm>
          <a:prstGeom prst="rect">
            <a:avLst/>
          </a:prstGeom>
          <a:solidFill>
            <a:srgbClr val="FFFAEB"/>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Century Gothic" panose="020B0502020202020204" pitchFamily="34" charset="0"/>
                <a:cs typeface="Calibri Light" panose="020F0302020204030204" pitchFamily="34" charset="0"/>
              </a:rPr>
              <a:t>Key resources and visuals we use:</a:t>
            </a:r>
          </a:p>
          <a:p>
            <a:pPr marL="342900" indent="-342900">
              <a:buFont typeface="Arial" panose="020B0604020202020204" pitchFamily="34" charset="0"/>
              <a:buChar char="•"/>
            </a:pPr>
            <a:endParaRPr lang="en-GB" b="1" dirty="0">
              <a:latin typeface="Century Gothic" panose="020B0502020202020204" pitchFamily="34" charset="0"/>
              <a:cs typeface="Calibri Light" panose="020F0302020204030204" pitchFamily="34" charset="0"/>
            </a:endParaRPr>
          </a:p>
          <a:p>
            <a:pPr marL="342900" indent="-342900">
              <a:buFont typeface="Arial" panose="020B0604020202020204" pitchFamily="34" charset="0"/>
              <a:buChar char="•"/>
            </a:pPr>
            <a:endParaRPr lang="en-GB" dirty="0">
              <a:latin typeface="Century Gothic" panose="020B0502020202020204" pitchFamily="34" charset="0"/>
            </a:endParaRPr>
          </a:p>
        </p:txBody>
      </p:sp>
      <p:pic>
        <p:nvPicPr>
          <p:cNvPr id="12" name="Picture 11">
            <a:extLst>
              <a:ext uri="{FF2B5EF4-FFF2-40B4-BE49-F238E27FC236}">
                <a16:creationId xmlns:a16="http://schemas.microsoft.com/office/drawing/2014/main" id="{24F4CFE0-BED1-469C-886B-6622364394FD}"/>
              </a:ext>
            </a:extLst>
          </p:cNvPr>
          <p:cNvPicPr>
            <a:picLocks noChangeAspect="1"/>
          </p:cNvPicPr>
          <p:nvPr/>
        </p:nvPicPr>
        <p:blipFill>
          <a:blip r:embed="rId3"/>
          <a:stretch>
            <a:fillRect/>
          </a:stretch>
        </p:blipFill>
        <p:spPr>
          <a:xfrm>
            <a:off x="7372723" y="2116068"/>
            <a:ext cx="1681478" cy="1291968"/>
          </a:xfrm>
          <a:prstGeom prst="rect">
            <a:avLst/>
          </a:prstGeom>
        </p:spPr>
      </p:pic>
      <p:pic>
        <p:nvPicPr>
          <p:cNvPr id="15" name="Picture 2" descr="dienes Unit cube 1 Illustration - Twinkl">
            <a:extLst>
              <a:ext uri="{FF2B5EF4-FFF2-40B4-BE49-F238E27FC236}">
                <a16:creationId xmlns:a16="http://schemas.microsoft.com/office/drawing/2014/main" id="{C43C4846-E40E-45BE-9D45-2D6C0C1C160A}"/>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4838" r="24994"/>
          <a:stretch/>
        </p:blipFill>
        <p:spPr bwMode="auto">
          <a:xfrm>
            <a:off x="6661095" y="3109553"/>
            <a:ext cx="192407" cy="19176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These dienes have gotten into a bit of a muddle! Can you put them in order  from smallest to largest? Cut them out and stick the">
            <a:extLst>
              <a:ext uri="{FF2B5EF4-FFF2-40B4-BE49-F238E27FC236}">
                <a16:creationId xmlns:a16="http://schemas.microsoft.com/office/drawing/2014/main" id="{8F1491B8-76E1-4BFC-9F1A-B9FF4783706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508" t="7595" r="79371" b="6769"/>
          <a:stretch/>
        </p:blipFill>
        <p:spPr bwMode="auto">
          <a:xfrm>
            <a:off x="6317385" y="2222901"/>
            <a:ext cx="175681" cy="1291968"/>
          </a:xfrm>
          <a:prstGeom prst="rect">
            <a:avLst/>
          </a:prstGeom>
          <a:noFill/>
          <a:extLst>
            <a:ext uri="{909E8E84-426E-40DD-AFC4-6F175D3DCCD1}">
              <a14:hiddenFill xmlns:a14="http://schemas.microsoft.com/office/drawing/2010/main">
                <a:solidFill>
                  <a:srgbClr val="FFFFFF"/>
                </a:solidFill>
              </a14:hiddenFill>
            </a:ext>
          </a:extLst>
        </p:spPr>
      </p:pic>
      <p:cxnSp>
        <p:nvCxnSpPr>
          <p:cNvPr id="17" name="Straight Connector 16">
            <a:extLst>
              <a:ext uri="{FF2B5EF4-FFF2-40B4-BE49-F238E27FC236}">
                <a16:creationId xmlns:a16="http://schemas.microsoft.com/office/drawing/2014/main" id="{3606870B-CBF8-45C7-9B9B-AFCAC52DC0AD}"/>
              </a:ext>
            </a:extLst>
          </p:cNvPr>
          <p:cNvCxnSpPr>
            <a:cxnSpLocks/>
          </p:cNvCxnSpPr>
          <p:nvPr/>
        </p:nvCxnSpPr>
        <p:spPr>
          <a:xfrm>
            <a:off x="7544997" y="2483265"/>
            <a:ext cx="0" cy="278787"/>
          </a:xfrm>
          <a:prstGeom prst="line">
            <a:avLst/>
          </a:prstGeom>
          <a:ln w="38100">
            <a:solidFill>
              <a:schemeClr val="tx1"/>
            </a:solidFill>
          </a:ln>
        </p:spPr>
        <p:style>
          <a:lnRef idx="3">
            <a:schemeClr val="dk1"/>
          </a:lnRef>
          <a:fillRef idx="0">
            <a:schemeClr val="dk1"/>
          </a:fillRef>
          <a:effectRef idx="2">
            <a:schemeClr val="dk1"/>
          </a:effectRef>
          <a:fontRef idx="minor">
            <a:schemeClr val="tx1"/>
          </a:fontRef>
        </p:style>
      </p:cxnSp>
      <p:cxnSp>
        <p:nvCxnSpPr>
          <p:cNvPr id="18" name="Straight Connector 17">
            <a:extLst>
              <a:ext uri="{FF2B5EF4-FFF2-40B4-BE49-F238E27FC236}">
                <a16:creationId xmlns:a16="http://schemas.microsoft.com/office/drawing/2014/main" id="{4A80E340-A21A-4498-A78D-C7A96A5F64D3}"/>
              </a:ext>
            </a:extLst>
          </p:cNvPr>
          <p:cNvCxnSpPr>
            <a:cxnSpLocks/>
          </p:cNvCxnSpPr>
          <p:nvPr/>
        </p:nvCxnSpPr>
        <p:spPr>
          <a:xfrm>
            <a:off x="7729456" y="2483265"/>
            <a:ext cx="0" cy="278787"/>
          </a:xfrm>
          <a:prstGeom prst="line">
            <a:avLst/>
          </a:prstGeom>
          <a:ln w="38100">
            <a:solidFill>
              <a:schemeClr val="tx1"/>
            </a:solidFill>
          </a:ln>
        </p:spPr>
        <p:style>
          <a:lnRef idx="3">
            <a:schemeClr val="dk1"/>
          </a:lnRef>
          <a:fillRef idx="0">
            <a:schemeClr val="dk1"/>
          </a:fillRef>
          <a:effectRef idx="2">
            <a:schemeClr val="dk1"/>
          </a:effectRef>
          <a:fontRef idx="minor">
            <a:schemeClr val="tx1"/>
          </a:fontRef>
        </p:style>
      </p:cxnSp>
      <p:cxnSp>
        <p:nvCxnSpPr>
          <p:cNvPr id="19" name="Straight Connector 18">
            <a:extLst>
              <a:ext uri="{FF2B5EF4-FFF2-40B4-BE49-F238E27FC236}">
                <a16:creationId xmlns:a16="http://schemas.microsoft.com/office/drawing/2014/main" id="{BEE1E0BF-71FC-44DD-B65B-CD7AE78495C4}"/>
              </a:ext>
            </a:extLst>
          </p:cNvPr>
          <p:cNvCxnSpPr>
            <a:cxnSpLocks/>
          </p:cNvCxnSpPr>
          <p:nvPr/>
        </p:nvCxnSpPr>
        <p:spPr>
          <a:xfrm>
            <a:off x="7952026" y="2483265"/>
            <a:ext cx="0" cy="278787"/>
          </a:xfrm>
          <a:prstGeom prst="line">
            <a:avLst/>
          </a:prstGeom>
          <a:ln w="38100">
            <a:solidFill>
              <a:schemeClr val="tx1"/>
            </a:solidFill>
          </a:ln>
        </p:spPr>
        <p:style>
          <a:lnRef idx="3">
            <a:schemeClr val="dk1"/>
          </a:lnRef>
          <a:fillRef idx="0">
            <a:schemeClr val="dk1"/>
          </a:fillRef>
          <a:effectRef idx="2">
            <a:schemeClr val="dk1"/>
          </a:effectRef>
          <a:fontRef idx="minor">
            <a:schemeClr val="tx1"/>
          </a:fontRef>
        </p:style>
      </p:cxnSp>
      <p:sp>
        <p:nvSpPr>
          <p:cNvPr id="20" name="Google Shape;197;p19">
            <a:extLst>
              <a:ext uri="{FF2B5EF4-FFF2-40B4-BE49-F238E27FC236}">
                <a16:creationId xmlns:a16="http://schemas.microsoft.com/office/drawing/2014/main" id="{A1880F2E-3149-4140-BD54-6EC9C613DBA1}"/>
              </a:ext>
            </a:extLst>
          </p:cNvPr>
          <p:cNvSpPr txBox="1">
            <a:spLocks/>
          </p:cNvSpPr>
          <p:nvPr/>
        </p:nvSpPr>
        <p:spPr>
          <a:xfrm>
            <a:off x="8170728" y="2368306"/>
            <a:ext cx="1029007" cy="500579"/>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Clr>
                <a:schemeClr val="dk1"/>
              </a:buClr>
              <a:buSzPts val="1800"/>
              <a:buNone/>
            </a:pPr>
            <a:r>
              <a:rPr lang="en-GB" sz="900" dirty="0">
                <a:latin typeface="XCCW Joined 7a" panose="03050602040000000000" pitchFamily="66" charset="0"/>
              </a:rPr>
              <a:t>X </a:t>
            </a:r>
            <a:r>
              <a:rPr lang="en-GB" sz="900" dirty="0" err="1">
                <a:latin typeface="XCCW Joined 7a" panose="03050602040000000000" pitchFamily="66" charset="0"/>
              </a:rPr>
              <a:t>X</a:t>
            </a:r>
            <a:r>
              <a:rPr lang="en-GB" sz="900" dirty="0">
                <a:latin typeface="XCCW Joined 7a" panose="03050602040000000000" pitchFamily="66" charset="0"/>
              </a:rPr>
              <a:t> </a:t>
            </a:r>
            <a:r>
              <a:rPr lang="en-GB" sz="900" dirty="0" err="1">
                <a:latin typeface="XCCW Joined 7a" panose="03050602040000000000" pitchFamily="66" charset="0"/>
              </a:rPr>
              <a:t>X</a:t>
            </a:r>
            <a:r>
              <a:rPr lang="en-GB" sz="900" dirty="0">
                <a:latin typeface="XCCW Joined 7a" panose="03050602040000000000" pitchFamily="66" charset="0"/>
              </a:rPr>
              <a:t> </a:t>
            </a:r>
            <a:r>
              <a:rPr lang="en-GB" sz="900" dirty="0" err="1">
                <a:latin typeface="XCCW Joined 7a" panose="03050602040000000000" pitchFamily="66" charset="0"/>
              </a:rPr>
              <a:t>X</a:t>
            </a:r>
            <a:endParaRPr lang="en-GB" sz="900" dirty="0">
              <a:latin typeface="XCCW Joined 7a" panose="03050602040000000000" pitchFamily="66" charset="0"/>
            </a:endParaRPr>
          </a:p>
        </p:txBody>
      </p:sp>
      <p:pic>
        <p:nvPicPr>
          <p:cNvPr id="2050" name="Picture 2" descr="What are Arrays in Multiplication? Twinkl Teaching Wiki">
            <a:extLst>
              <a:ext uri="{FF2B5EF4-FFF2-40B4-BE49-F238E27FC236}">
                <a16:creationId xmlns:a16="http://schemas.microsoft.com/office/drawing/2014/main" id="{98B016E9-BD5E-4A0D-8078-40D9635027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52545" y="2116068"/>
            <a:ext cx="1848772" cy="19045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hat Is A Tens Frame? Explained For ...">
            <a:extLst>
              <a:ext uri="{FF2B5EF4-FFF2-40B4-BE49-F238E27FC236}">
                <a16:creationId xmlns:a16="http://schemas.microsoft.com/office/drawing/2014/main" id="{6A6D6E6A-0CCC-4703-9E71-CD0CC99819C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84676" y="3614064"/>
            <a:ext cx="1999290" cy="561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607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52583"/>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65B90637-1198-4F8D-B9B4-A09198B100AB}"/>
              </a:ext>
            </a:extLst>
          </p:cNvPr>
          <p:cNvSpPr txBox="1">
            <a:spLocks/>
          </p:cNvSpPr>
          <p:nvPr/>
        </p:nvSpPr>
        <p:spPr>
          <a:xfrm>
            <a:off x="921102" y="572408"/>
            <a:ext cx="10194573" cy="851197"/>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Reading</a:t>
            </a:r>
            <a:endParaRPr lang="en-GB" sz="4800" b="1" dirty="0">
              <a:solidFill>
                <a:srgbClr val="0070C0"/>
              </a:solidFill>
              <a:latin typeface="Century Gothic" panose="020B0502020202020204" pitchFamily="34" charset="0"/>
              <a:cs typeface="Calibri Light" panose="020F0302020204030204" pitchFamily="34" charset="0"/>
            </a:endParaRPr>
          </a:p>
        </p:txBody>
      </p:sp>
      <p:sp>
        <p:nvSpPr>
          <p:cNvPr id="13" name="Content Placeholder 3">
            <a:extLst>
              <a:ext uri="{FF2B5EF4-FFF2-40B4-BE49-F238E27FC236}">
                <a16:creationId xmlns:a16="http://schemas.microsoft.com/office/drawing/2014/main" id="{21454EA7-A2CA-4AA0-A4C7-9F7304CCF1B9}"/>
              </a:ext>
            </a:extLst>
          </p:cNvPr>
          <p:cNvSpPr txBox="1">
            <a:spLocks/>
          </p:cNvSpPr>
          <p:nvPr/>
        </p:nvSpPr>
        <p:spPr>
          <a:xfrm>
            <a:off x="2429886" y="1462971"/>
            <a:ext cx="9194550" cy="401614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1800" dirty="0">
                <a:effectLst/>
                <a:latin typeface="Century Gothic" panose="020B0502020202020204" pitchFamily="34" charset="0"/>
                <a:ea typeface="Calibri" panose="020F0502020204030204" pitchFamily="34" charset="0"/>
                <a:cs typeface="Times New Roman" panose="02020603050405020304" pitchFamily="18" charset="0"/>
              </a:rPr>
              <a:t>We really appreciate any additional reading that can be done at home to support your child on their journey in learning to read. Please record any reading at home in the </a:t>
            </a:r>
            <a:r>
              <a:rPr lang="en-GB" sz="1800" dirty="0">
                <a:latin typeface="Century Gothic" panose="020B0502020202020204" pitchFamily="34" charset="0"/>
                <a:ea typeface="Calibri" panose="020F0502020204030204" pitchFamily="34" charset="0"/>
                <a:cs typeface="Times New Roman" panose="02020603050405020304" pitchFamily="18" charset="0"/>
              </a:rPr>
              <a:t>yellow reading record. </a:t>
            </a:r>
          </a:p>
          <a:p>
            <a:pPr algn="l"/>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There are three types of book that your child may bring home: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GB" b="1" dirty="0">
              <a:latin typeface="Century Gothic" panose="020B0502020202020204" pitchFamily="34" charset="0"/>
              <a:cs typeface="Calibri Light" panose="020F0302020204030204" pitchFamily="34" charset="0"/>
            </a:endParaRPr>
          </a:p>
          <a:p>
            <a:pPr algn="l"/>
            <a:endParaRPr lang="en-GB" dirty="0">
              <a:latin typeface="Century Gothic" panose="020B0502020202020204" pitchFamily="34" charset="0"/>
            </a:endParaRPr>
          </a:p>
        </p:txBody>
      </p:sp>
      <p:sp>
        <p:nvSpPr>
          <p:cNvPr id="2" name="Rectangle 4">
            <a:extLst>
              <a:ext uri="{FF2B5EF4-FFF2-40B4-BE49-F238E27FC236}">
                <a16:creationId xmlns:a16="http://schemas.microsoft.com/office/drawing/2014/main" id="{2C09637A-0BF4-47D3-85C4-13E21FE2D5BB}"/>
              </a:ext>
            </a:extLst>
          </p:cNvPr>
          <p:cNvSpPr>
            <a:spLocks noChangeArrowheads="1"/>
          </p:cNvSpPr>
          <p:nvPr/>
        </p:nvSpPr>
        <p:spPr bwMode="auto">
          <a:xfrm>
            <a:off x="605694" y="2782782"/>
            <a:ext cx="367072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sng"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Reading Practice Book </a:t>
            </a:r>
            <a:r>
              <a:rPr kumimoji="0" lang="en-GB" altLang="en-US" sz="12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1200" b="1" i="0" u="sng"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Only for children finishing the Little </a:t>
            </a:r>
            <a:r>
              <a:rPr kumimoji="0" lang="en-GB" altLang="en-US" sz="1200" b="1" i="0" u="sng" strike="noStrike" cap="none" normalizeH="0" baseline="0" dirty="0" err="1">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Wandle</a:t>
            </a:r>
            <a:r>
              <a:rPr kumimoji="0" lang="en-GB" altLang="en-US" sz="1200" b="1" i="0" u="sng"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Phonics programme</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grpSp>
        <p:nvGrpSpPr>
          <p:cNvPr id="10" name="Group 9">
            <a:extLst>
              <a:ext uri="{FF2B5EF4-FFF2-40B4-BE49-F238E27FC236}">
                <a16:creationId xmlns:a16="http://schemas.microsoft.com/office/drawing/2014/main" id="{796640C0-4C74-4AD2-882C-818F9B5E208E}"/>
              </a:ext>
            </a:extLst>
          </p:cNvPr>
          <p:cNvGrpSpPr/>
          <p:nvPr/>
        </p:nvGrpSpPr>
        <p:grpSpPr>
          <a:xfrm>
            <a:off x="1753565" y="4621424"/>
            <a:ext cx="1335405" cy="1376680"/>
            <a:chOff x="0" y="0"/>
            <a:chExt cx="5414645" cy="5414645"/>
          </a:xfrm>
        </p:grpSpPr>
        <p:pic>
          <p:nvPicPr>
            <p:cNvPr id="12" name="Picture 11" descr="YPO Zip Wallets, A4+, Blue – Pack of 25 | Pencil Cases &amp; Zip Wallets | YPO">
              <a:extLst>
                <a:ext uri="{FF2B5EF4-FFF2-40B4-BE49-F238E27FC236}">
                  <a16:creationId xmlns:a16="http://schemas.microsoft.com/office/drawing/2014/main" id="{927AD5A3-7299-419F-B949-0DF3EB0D0AE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5414645" cy="5414645"/>
            </a:xfrm>
            <a:prstGeom prst="rect">
              <a:avLst/>
            </a:prstGeom>
            <a:noFill/>
            <a:ln>
              <a:noFill/>
            </a:ln>
          </p:spPr>
        </p:pic>
        <p:pic>
          <p:nvPicPr>
            <p:cNvPr id="14" name="Picture 13" descr="Sit in!: Phase 2 Set 2 (Big Cat Phonics for Little Wandle Letters and  Sounds Revised): Amazon.co.uk: Welsh, Clare Helen, Seal, Julia, Collins Big  Cat: 9780008502416: Books">
              <a:extLst>
                <a:ext uri="{FF2B5EF4-FFF2-40B4-BE49-F238E27FC236}">
                  <a16:creationId xmlns:a16="http://schemas.microsoft.com/office/drawing/2014/main" id="{4A84B572-2902-4A21-AB0F-3D9C2C41E85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02076" y="1654139"/>
              <a:ext cx="3080385" cy="2917825"/>
            </a:xfrm>
            <a:prstGeom prst="rect">
              <a:avLst/>
            </a:prstGeom>
            <a:noFill/>
            <a:ln>
              <a:noFill/>
            </a:ln>
          </p:spPr>
        </p:pic>
      </p:grpSp>
      <p:sp>
        <p:nvSpPr>
          <p:cNvPr id="3" name="Rectangle 5">
            <a:extLst>
              <a:ext uri="{FF2B5EF4-FFF2-40B4-BE49-F238E27FC236}">
                <a16:creationId xmlns:a16="http://schemas.microsoft.com/office/drawing/2014/main" id="{2B1FCF2B-40A7-477A-B76F-DC13C6D2022B}"/>
              </a:ext>
            </a:extLst>
          </p:cNvPr>
          <p:cNvSpPr>
            <a:spLocks noChangeArrowheads="1"/>
          </p:cNvSpPr>
          <p:nvPr/>
        </p:nvSpPr>
        <p:spPr bwMode="auto">
          <a:xfrm>
            <a:off x="779954" y="3077939"/>
            <a:ext cx="3051424"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 reading practice book (blue wallet). This will come home on a Thursday and must be returned in the wallet on a Monday. This book has been carefully matched to your child’s current reading level.</a:t>
            </a:r>
            <a:r>
              <a:rPr kumimoji="0" lang="en-GB" altLang="en-US" sz="800" b="0" i="0" u="none" strike="noStrike" cap="none" normalizeH="0" baseline="0" dirty="0">
                <a:ln>
                  <a:noFill/>
                </a:ln>
                <a:solidFill>
                  <a:schemeClr val="tx1"/>
                </a:solidFill>
                <a:effectLst/>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5" name="TextBox 14">
            <a:extLst>
              <a:ext uri="{FF2B5EF4-FFF2-40B4-BE49-F238E27FC236}">
                <a16:creationId xmlns:a16="http://schemas.microsoft.com/office/drawing/2014/main" id="{D665EFD2-F292-4212-ADE3-13921FA2A641}"/>
              </a:ext>
            </a:extLst>
          </p:cNvPr>
          <p:cNvSpPr txBox="1"/>
          <p:nvPr/>
        </p:nvSpPr>
        <p:spPr>
          <a:xfrm>
            <a:off x="5475334" y="2845940"/>
            <a:ext cx="2112088" cy="279757"/>
          </a:xfrm>
          <a:prstGeom prst="rect">
            <a:avLst/>
          </a:prstGeom>
          <a:noFill/>
        </p:spPr>
        <p:txBody>
          <a:bodyPr wrap="square">
            <a:spAutoFit/>
          </a:bodyPr>
          <a:lstStyle/>
          <a:p>
            <a:pPr>
              <a:lnSpc>
                <a:spcPct val="107000"/>
              </a:lnSpc>
              <a:spcAft>
                <a:spcPts val="800"/>
              </a:spcAft>
            </a:pPr>
            <a:r>
              <a:rPr lang="en-GB" sz="1200" b="1" u="sng" dirty="0">
                <a:effectLst/>
                <a:latin typeface="Century Gothic" panose="020B0502020202020204" pitchFamily="34" charset="0"/>
                <a:ea typeface="Calibri" panose="020F0502020204030204" pitchFamily="34" charset="0"/>
                <a:cs typeface="Times New Roman" panose="02020603050405020304" pitchFamily="18" charset="0"/>
              </a:rPr>
              <a:t>Colour-Banded Book</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6F66D8C3-47ED-46A2-A80B-5408DD862F03}"/>
              </a:ext>
            </a:extLst>
          </p:cNvPr>
          <p:cNvSpPr txBox="1"/>
          <p:nvPr/>
        </p:nvSpPr>
        <p:spPr>
          <a:xfrm>
            <a:off x="4714787" y="3179901"/>
            <a:ext cx="3318933" cy="1200329"/>
          </a:xfrm>
          <a:prstGeom prst="rect">
            <a:avLst/>
          </a:prstGeom>
          <a:noFill/>
        </p:spPr>
        <p:txBody>
          <a:bodyPr wrap="square">
            <a:spAutoFit/>
          </a:bodyPr>
          <a:lstStyle/>
          <a:p>
            <a:pPr algn="ctr"/>
            <a:r>
              <a:rPr lang="en-GB" sz="1200" dirty="0">
                <a:latin typeface="Century Gothic" panose="020B0502020202020204" pitchFamily="34" charset="0"/>
                <a:ea typeface="Calibri" panose="020F0502020204030204" pitchFamily="34" charset="0"/>
                <a:cs typeface="Times New Roman" panose="02020603050405020304" pitchFamily="18" charset="0"/>
              </a:rPr>
              <a:t>Y</a:t>
            </a:r>
            <a:r>
              <a:rPr lang="en-GB" sz="1200" dirty="0">
                <a:effectLst/>
                <a:latin typeface="Century Gothic" panose="020B0502020202020204" pitchFamily="34" charset="0"/>
                <a:ea typeface="Calibri" panose="020F0502020204030204" pitchFamily="34" charset="0"/>
                <a:cs typeface="Times New Roman" panose="02020603050405020304" pitchFamily="18" charset="0"/>
              </a:rPr>
              <a:t>our child will be able to read this mostly on their own but might need support with some sounds or tricky words. They can change this book independently. We encourage them to read it 2-3 times to support fluency and comprehension.</a:t>
            </a:r>
            <a:endParaRPr lang="en-GB" sz="1200" dirty="0"/>
          </a:p>
        </p:txBody>
      </p:sp>
      <p:sp>
        <p:nvSpPr>
          <p:cNvPr id="18" name="TextBox 17">
            <a:extLst>
              <a:ext uri="{FF2B5EF4-FFF2-40B4-BE49-F238E27FC236}">
                <a16:creationId xmlns:a16="http://schemas.microsoft.com/office/drawing/2014/main" id="{570E29AD-6F7B-4352-BEB1-DDCEF64A594F}"/>
              </a:ext>
            </a:extLst>
          </p:cNvPr>
          <p:cNvSpPr txBox="1"/>
          <p:nvPr/>
        </p:nvSpPr>
        <p:spPr>
          <a:xfrm>
            <a:off x="9428488" y="2845940"/>
            <a:ext cx="1371600" cy="279757"/>
          </a:xfrm>
          <a:prstGeom prst="rect">
            <a:avLst/>
          </a:prstGeom>
          <a:noFill/>
        </p:spPr>
        <p:txBody>
          <a:bodyPr wrap="square">
            <a:spAutoFit/>
          </a:bodyPr>
          <a:lstStyle/>
          <a:p>
            <a:pPr>
              <a:lnSpc>
                <a:spcPct val="107000"/>
              </a:lnSpc>
              <a:spcAft>
                <a:spcPts val="800"/>
              </a:spcAft>
            </a:pPr>
            <a:r>
              <a:rPr lang="en-GB" sz="1200" b="1" u="sng" dirty="0">
                <a:effectLst/>
                <a:latin typeface="Century Gothic" panose="020B0502020202020204" pitchFamily="34" charset="0"/>
                <a:ea typeface="Calibri" panose="020F0502020204030204" pitchFamily="34" charset="0"/>
                <a:cs typeface="Times New Roman" panose="02020603050405020304" pitchFamily="18" charset="0"/>
              </a:rPr>
              <a:t>Library Book</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19" name="Group 18">
            <a:extLst>
              <a:ext uri="{FF2B5EF4-FFF2-40B4-BE49-F238E27FC236}">
                <a16:creationId xmlns:a16="http://schemas.microsoft.com/office/drawing/2014/main" id="{E91AACE8-A480-4B2F-A65F-D777B7FF5F60}"/>
              </a:ext>
            </a:extLst>
          </p:cNvPr>
          <p:cNvGrpSpPr/>
          <p:nvPr/>
        </p:nvGrpSpPr>
        <p:grpSpPr>
          <a:xfrm>
            <a:off x="5776129" y="4575112"/>
            <a:ext cx="1150620" cy="1478915"/>
            <a:chOff x="0" y="0"/>
            <a:chExt cx="2321368" cy="2812915"/>
          </a:xfrm>
        </p:grpSpPr>
        <p:pic>
          <p:nvPicPr>
            <p:cNvPr id="20" name="Picture 19" descr="Read with Biff, Chip and Kipper First Stories: Level 1: Floppy Did This  eBook by Mr Roderick Hunt - EPUB Book | Rakuten Kobo United Kingdom">
              <a:extLst>
                <a:ext uri="{FF2B5EF4-FFF2-40B4-BE49-F238E27FC236}">
                  <a16:creationId xmlns:a16="http://schemas.microsoft.com/office/drawing/2014/main" id="{5BA7C214-F7A1-4EFD-8A6F-9DD46ED661A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4113" y="0"/>
              <a:ext cx="2167255" cy="2794635"/>
            </a:xfrm>
            <a:prstGeom prst="rect">
              <a:avLst/>
            </a:prstGeom>
            <a:noFill/>
            <a:ln>
              <a:noFill/>
            </a:ln>
          </p:spPr>
        </p:pic>
        <p:pic>
          <p:nvPicPr>
            <p:cNvPr id="21" name="Picture 20" descr="G1495096 - Silvine A5 Reading Record Book 40 Page, Ruled, Yellow - Pack of  25 | GLS Educational Supplies">
              <a:extLst>
                <a:ext uri="{FF2B5EF4-FFF2-40B4-BE49-F238E27FC236}">
                  <a16:creationId xmlns:a16="http://schemas.microsoft.com/office/drawing/2014/main" id="{9D1CF4DF-0942-4698-A356-047132275E0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5201" t="15307" r="24700" b="11881"/>
            <a:stretch/>
          </p:blipFill>
          <p:spPr bwMode="auto">
            <a:xfrm>
              <a:off x="0" y="616450"/>
              <a:ext cx="1511300" cy="2196465"/>
            </a:xfrm>
            <a:prstGeom prst="rect">
              <a:avLst/>
            </a:prstGeom>
            <a:noFill/>
            <a:ln>
              <a:noFill/>
            </a:ln>
            <a:extLst>
              <a:ext uri="{53640926-AAD7-44D8-BBD7-CCE9431645EC}">
                <a14:shadowObscured xmlns:a14="http://schemas.microsoft.com/office/drawing/2010/main"/>
              </a:ext>
            </a:extLst>
          </p:spPr>
        </p:pic>
        <p:pic>
          <p:nvPicPr>
            <p:cNvPr id="22" name="Picture 21">
              <a:extLst>
                <a:ext uri="{FF2B5EF4-FFF2-40B4-BE49-F238E27FC236}">
                  <a16:creationId xmlns:a16="http://schemas.microsoft.com/office/drawing/2014/main" id="{505A361E-6DF3-475F-A770-3C6AC006BA22}"/>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 t="1563" r="992" b="1460"/>
            <a:stretch/>
          </p:blipFill>
          <p:spPr bwMode="auto">
            <a:xfrm>
              <a:off x="1530850" y="2311685"/>
              <a:ext cx="767080" cy="450850"/>
            </a:xfrm>
            <a:prstGeom prst="rect">
              <a:avLst/>
            </a:prstGeom>
            <a:ln>
              <a:noFill/>
            </a:ln>
            <a:extLst>
              <a:ext uri="{53640926-AAD7-44D8-BBD7-CCE9431645EC}">
                <a14:shadowObscured xmlns:a14="http://schemas.microsoft.com/office/drawing/2010/main"/>
              </a:ext>
            </a:extLst>
          </p:spPr>
        </p:pic>
      </p:grpSp>
      <p:pic>
        <p:nvPicPr>
          <p:cNvPr id="3078" name="Picture 6">
            <a:extLst>
              <a:ext uri="{FF2B5EF4-FFF2-40B4-BE49-F238E27FC236}">
                <a16:creationId xmlns:a16="http://schemas.microsoft.com/office/drawing/2014/main" id="{256BE05D-5F16-4AEB-865B-B78E54B215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60939" y="4625810"/>
            <a:ext cx="1866149" cy="14186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lgn="ctr">
                <a:solidFill>
                  <a:srgbClr val="1F497D"/>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
        <p:nvSpPr>
          <p:cNvPr id="24" name="TextBox 23">
            <a:extLst>
              <a:ext uri="{FF2B5EF4-FFF2-40B4-BE49-F238E27FC236}">
                <a16:creationId xmlns:a16="http://schemas.microsoft.com/office/drawing/2014/main" id="{3175F13F-8ADF-423C-8ED5-D89B937788B0}"/>
              </a:ext>
            </a:extLst>
          </p:cNvPr>
          <p:cNvSpPr txBox="1"/>
          <p:nvPr/>
        </p:nvSpPr>
        <p:spPr>
          <a:xfrm>
            <a:off x="8305503" y="3213979"/>
            <a:ext cx="3318933" cy="1200329"/>
          </a:xfrm>
          <a:prstGeom prst="rect">
            <a:avLst/>
          </a:prstGeom>
          <a:noFill/>
        </p:spPr>
        <p:txBody>
          <a:bodyPr wrap="square">
            <a:spAutoFit/>
          </a:bodyPr>
          <a:lstStyle/>
          <a:p>
            <a:pPr algn="ctr"/>
            <a:r>
              <a:rPr lang="en-GB" sz="1200" dirty="0">
                <a:latin typeface="Century Gothic" panose="020B0502020202020204" pitchFamily="34" charset="0"/>
                <a:ea typeface="Calibri" panose="020F0502020204030204" pitchFamily="34" charset="0"/>
                <a:cs typeface="Times New Roman" panose="02020603050405020304" pitchFamily="18" charset="0"/>
              </a:rPr>
              <a:t>Children will choose a book from our library on Tuesdays and bring it home. They will need an adult to read this to them or with them. This is to encourage reading for pleasure so this book is for you to enjoy together. </a:t>
            </a:r>
            <a:endParaRPr lang="en-GB" sz="1200" dirty="0"/>
          </a:p>
        </p:txBody>
      </p:sp>
    </p:spTree>
    <p:extLst>
      <p:ext uri="{BB962C8B-B14F-4D97-AF65-F5344CB8AC3E}">
        <p14:creationId xmlns:p14="http://schemas.microsoft.com/office/powerpoint/2010/main" val="3156254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52583"/>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65B90637-1198-4F8D-B9B4-A09198B100AB}"/>
              </a:ext>
            </a:extLst>
          </p:cNvPr>
          <p:cNvSpPr txBox="1">
            <a:spLocks/>
          </p:cNvSpPr>
          <p:nvPr/>
        </p:nvSpPr>
        <p:spPr>
          <a:xfrm>
            <a:off x="921102" y="572408"/>
            <a:ext cx="10194573" cy="851197"/>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Writing</a:t>
            </a:r>
            <a:endParaRPr lang="en-GB" sz="4800" b="1" dirty="0">
              <a:solidFill>
                <a:srgbClr val="0070C0"/>
              </a:solidFill>
              <a:latin typeface="Century Gothic" panose="020B0502020202020204" pitchFamily="34" charset="0"/>
              <a:cs typeface="Calibri Light" panose="020F0302020204030204" pitchFamily="34" charset="0"/>
            </a:endParaRPr>
          </a:p>
        </p:txBody>
      </p:sp>
      <p:sp>
        <p:nvSpPr>
          <p:cNvPr id="13" name="Content Placeholder 3">
            <a:extLst>
              <a:ext uri="{FF2B5EF4-FFF2-40B4-BE49-F238E27FC236}">
                <a16:creationId xmlns:a16="http://schemas.microsoft.com/office/drawing/2014/main" id="{21454EA7-A2CA-4AA0-A4C7-9F7304CCF1B9}"/>
              </a:ext>
            </a:extLst>
          </p:cNvPr>
          <p:cNvSpPr txBox="1">
            <a:spLocks/>
          </p:cNvSpPr>
          <p:nvPr/>
        </p:nvSpPr>
        <p:spPr>
          <a:xfrm>
            <a:off x="1964780" y="2430836"/>
            <a:ext cx="1565820" cy="49839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l">
              <a:buNone/>
            </a:pPr>
            <a:r>
              <a:rPr lang="en-GB" sz="2400" b="1" u="sng" dirty="0">
                <a:latin typeface="Century Gothic" panose="020B0502020202020204" pitchFamily="34" charset="0"/>
                <a:cs typeface="Calibri Light" panose="020F0302020204030204" pitchFamily="34" charset="0"/>
              </a:rPr>
              <a:t>Spelling</a:t>
            </a:r>
            <a:endParaRPr lang="en-GB" sz="2400" dirty="0">
              <a:latin typeface="Century Gothic" panose="020B0502020202020204" pitchFamily="34" charset="0"/>
              <a:cs typeface="Calibri Light" panose="020F0302020204030204" pitchFamily="34" charset="0"/>
            </a:endParaRPr>
          </a:p>
          <a:p>
            <a:pPr algn="l"/>
            <a:endParaRPr lang="en-GB" b="1" dirty="0">
              <a:latin typeface="Century Gothic" panose="020B0502020202020204" pitchFamily="34" charset="0"/>
              <a:cs typeface="Calibri Light" panose="020F0302020204030204" pitchFamily="34" charset="0"/>
            </a:endParaRPr>
          </a:p>
          <a:p>
            <a:pPr algn="l"/>
            <a:endParaRPr lang="en-GB" dirty="0">
              <a:latin typeface="Century Gothic" panose="020B0502020202020204" pitchFamily="34" charset="0"/>
            </a:endParaRPr>
          </a:p>
        </p:txBody>
      </p:sp>
      <p:pic>
        <p:nvPicPr>
          <p:cNvPr id="4098" name="Picture 2" descr="What Are Common Exception Words - It's All Primary">
            <a:extLst>
              <a:ext uri="{FF2B5EF4-FFF2-40B4-BE49-F238E27FC236}">
                <a16:creationId xmlns:a16="http://schemas.microsoft.com/office/drawing/2014/main" id="{291CE485-D48D-495F-A9A3-0AB211158F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790" y="3445973"/>
            <a:ext cx="3852333" cy="2723720"/>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3">
            <a:extLst>
              <a:ext uri="{FF2B5EF4-FFF2-40B4-BE49-F238E27FC236}">
                <a16:creationId xmlns:a16="http://schemas.microsoft.com/office/drawing/2014/main" id="{64E87C35-FD07-4F0F-B131-E8054EC2999C}"/>
              </a:ext>
            </a:extLst>
          </p:cNvPr>
          <p:cNvSpPr txBox="1">
            <a:spLocks/>
          </p:cNvSpPr>
          <p:nvPr/>
        </p:nvSpPr>
        <p:spPr>
          <a:xfrm>
            <a:off x="847179" y="2858447"/>
            <a:ext cx="3614754" cy="570553"/>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GB" sz="1400" dirty="0">
                <a:latin typeface="Century Gothic" panose="020B0502020202020204" pitchFamily="34" charset="0"/>
                <a:cs typeface="Calibri Light" panose="020F0302020204030204" pitchFamily="34" charset="0"/>
              </a:rPr>
              <a:t>Children will be taught to use phonics and spelling rules to spell words. They need to learn to spell some words by heart:</a:t>
            </a:r>
          </a:p>
        </p:txBody>
      </p:sp>
      <p:pic>
        <p:nvPicPr>
          <p:cNvPr id="3" name="Picture 2">
            <a:extLst>
              <a:ext uri="{FF2B5EF4-FFF2-40B4-BE49-F238E27FC236}">
                <a16:creationId xmlns:a16="http://schemas.microsoft.com/office/drawing/2014/main" id="{6FC24358-B513-455F-847E-2913B81DA59E}"/>
              </a:ext>
            </a:extLst>
          </p:cNvPr>
          <p:cNvPicPr>
            <a:picLocks noChangeAspect="1"/>
          </p:cNvPicPr>
          <p:nvPr/>
        </p:nvPicPr>
        <p:blipFill rotWithShape="1">
          <a:blip r:embed="rId4"/>
          <a:srcRect l="7387" t="19581" r="10703" b="5888"/>
          <a:stretch/>
        </p:blipFill>
        <p:spPr>
          <a:xfrm>
            <a:off x="9454999" y="4020227"/>
            <a:ext cx="1753704" cy="2291960"/>
          </a:xfrm>
          <a:prstGeom prst="rect">
            <a:avLst/>
          </a:prstGeom>
        </p:spPr>
      </p:pic>
      <p:sp>
        <p:nvSpPr>
          <p:cNvPr id="12" name="Content Placeholder 3">
            <a:extLst>
              <a:ext uri="{FF2B5EF4-FFF2-40B4-BE49-F238E27FC236}">
                <a16:creationId xmlns:a16="http://schemas.microsoft.com/office/drawing/2014/main" id="{CCA0847B-18E4-4DF8-805E-07B38058CB79}"/>
              </a:ext>
            </a:extLst>
          </p:cNvPr>
          <p:cNvSpPr txBox="1">
            <a:spLocks/>
          </p:cNvSpPr>
          <p:nvPr/>
        </p:nvSpPr>
        <p:spPr>
          <a:xfrm>
            <a:off x="9409241" y="738233"/>
            <a:ext cx="1845221" cy="498397"/>
          </a:xfrm>
          <a:prstGeom prst="rect">
            <a:avLst/>
          </a:prstGeom>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l">
              <a:buNone/>
            </a:pPr>
            <a:r>
              <a:rPr lang="en-GB" sz="2400" b="1" u="sng" dirty="0">
                <a:latin typeface="Century Gothic" panose="020B0502020202020204" pitchFamily="34" charset="0"/>
                <a:cs typeface="Calibri Light" panose="020F0302020204030204" pitchFamily="34" charset="0"/>
              </a:rPr>
              <a:t>Handwriting</a:t>
            </a:r>
            <a:endParaRPr lang="en-GB" sz="2400" dirty="0">
              <a:latin typeface="Century Gothic" panose="020B0502020202020204" pitchFamily="34" charset="0"/>
              <a:cs typeface="Calibri Light" panose="020F0302020204030204" pitchFamily="34" charset="0"/>
            </a:endParaRPr>
          </a:p>
          <a:p>
            <a:pPr algn="l"/>
            <a:endParaRPr lang="en-GB" b="1" dirty="0">
              <a:latin typeface="Century Gothic" panose="020B0502020202020204" pitchFamily="34" charset="0"/>
              <a:cs typeface="Calibri Light" panose="020F0302020204030204" pitchFamily="34" charset="0"/>
            </a:endParaRPr>
          </a:p>
          <a:p>
            <a:pPr algn="l"/>
            <a:endParaRPr lang="en-GB" dirty="0">
              <a:latin typeface="Century Gothic" panose="020B0502020202020204" pitchFamily="34" charset="0"/>
            </a:endParaRPr>
          </a:p>
        </p:txBody>
      </p:sp>
      <p:sp>
        <p:nvSpPr>
          <p:cNvPr id="14" name="Content Placeholder 3">
            <a:extLst>
              <a:ext uri="{FF2B5EF4-FFF2-40B4-BE49-F238E27FC236}">
                <a16:creationId xmlns:a16="http://schemas.microsoft.com/office/drawing/2014/main" id="{E1B68FC4-F373-4ADC-942A-5970D78C598C}"/>
              </a:ext>
            </a:extLst>
          </p:cNvPr>
          <p:cNvSpPr txBox="1">
            <a:spLocks/>
          </p:cNvSpPr>
          <p:nvPr/>
        </p:nvSpPr>
        <p:spPr>
          <a:xfrm>
            <a:off x="8915049" y="1138328"/>
            <a:ext cx="2833607" cy="57055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GB" sz="1400" dirty="0">
                <a:latin typeface="Century Gothic" panose="020B0502020202020204" pitchFamily="34" charset="0"/>
                <a:cs typeface="Calibri Light" panose="020F0302020204030204" pitchFamily="34" charset="0"/>
              </a:rPr>
              <a:t>Children in Year 2 will begin to learn to join their letters.</a:t>
            </a:r>
          </a:p>
        </p:txBody>
      </p:sp>
      <p:pic>
        <p:nvPicPr>
          <p:cNvPr id="15" name="Picture 14">
            <a:extLst>
              <a:ext uri="{FF2B5EF4-FFF2-40B4-BE49-F238E27FC236}">
                <a16:creationId xmlns:a16="http://schemas.microsoft.com/office/drawing/2014/main" id="{F49F37BA-D2F0-4BC1-AEE7-8C67760A913E}"/>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5400000">
            <a:off x="9179473" y="1572175"/>
            <a:ext cx="2210215" cy="2442111"/>
          </a:xfrm>
          <a:prstGeom prst="rect">
            <a:avLst/>
          </a:prstGeom>
        </p:spPr>
      </p:pic>
      <p:sp>
        <p:nvSpPr>
          <p:cNvPr id="16" name="Content Placeholder 3">
            <a:extLst>
              <a:ext uri="{FF2B5EF4-FFF2-40B4-BE49-F238E27FC236}">
                <a16:creationId xmlns:a16="http://schemas.microsoft.com/office/drawing/2014/main" id="{56A57E87-8BBD-4A07-A4C3-0EC3A521E8E2}"/>
              </a:ext>
            </a:extLst>
          </p:cNvPr>
          <p:cNvSpPr txBox="1">
            <a:spLocks/>
          </p:cNvSpPr>
          <p:nvPr/>
        </p:nvSpPr>
        <p:spPr>
          <a:xfrm>
            <a:off x="5093619" y="1724280"/>
            <a:ext cx="3363106" cy="49839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GB" sz="2400" b="1" u="sng" dirty="0">
                <a:latin typeface="Century Gothic" panose="020B0502020202020204" pitchFamily="34" charset="0"/>
                <a:cs typeface="Calibri Light" panose="020F0302020204030204" pitchFamily="34" charset="0"/>
              </a:rPr>
              <a:t>Sentence Structure</a:t>
            </a:r>
            <a:endParaRPr lang="en-GB" sz="2400" dirty="0">
              <a:latin typeface="Century Gothic" panose="020B0502020202020204" pitchFamily="34" charset="0"/>
              <a:cs typeface="Calibri Light" panose="020F0302020204030204" pitchFamily="34" charset="0"/>
            </a:endParaRPr>
          </a:p>
          <a:p>
            <a:endParaRPr lang="en-GB" b="1" dirty="0">
              <a:latin typeface="Century Gothic" panose="020B0502020202020204" pitchFamily="34" charset="0"/>
              <a:cs typeface="Calibri Light" panose="020F0302020204030204" pitchFamily="34" charset="0"/>
            </a:endParaRPr>
          </a:p>
          <a:p>
            <a:endParaRPr lang="en-GB" dirty="0">
              <a:latin typeface="Century Gothic" panose="020B0502020202020204" pitchFamily="34" charset="0"/>
            </a:endParaRPr>
          </a:p>
        </p:txBody>
      </p:sp>
      <p:sp>
        <p:nvSpPr>
          <p:cNvPr id="17" name="Content Placeholder 3">
            <a:extLst>
              <a:ext uri="{FF2B5EF4-FFF2-40B4-BE49-F238E27FC236}">
                <a16:creationId xmlns:a16="http://schemas.microsoft.com/office/drawing/2014/main" id="{408432CC-3D4B-4992-B956-5994E86F9E8F}"/>
              </a:ext>
            </a:extLst>
          </p:cNvPr>
          <p:cNvSpPr txBox="1">
            <a:spLocks/>
          </p:cNvSpPr>
          <p:nvPr/>
        </p:nvSpPr>
        <p:spPr>
          <a:xfrm>
            <a:off x="4648201" y="2222677"/>
            <a:ext cx="4140300" cy="57055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GB" sz="1400" dirty="0">
                <a:latin typeface="Century Gothic" panose="020B0502020202020204" pitchFamily="34" charset="0"/>
                <a:cs typeface="Calibri Light" panose="020F0302020204030204" pitchFamily="34" charset="0"/>
              </a:rPr>
              <a:t>We use colourful semantics to teach children to structure their sentences.</a:t>
            </a:r>
          </a:p>
        </p:txBody>
      </p:sp>
      <p:pic>
        <p:nvPicPr>
          <p:cNvPr id="1026" name="Picture 2" descr="Colourful Semantics: A teacher's guide">
            <a:extLst>
              <a:ext uri="{FF2B5EF4-FFF2-40B4-BE49-F238E27FC236}">
                <a16:creationId xmlns:a16="http://schemas.microsoft.com/office/drawing/2014/main" id="{9955D6B6-396D-466E-9BF3-5ED8C19AD05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3742" y="2767870"/>
            <a:ext cx="2838450" cy="1609725"/>
          </a:xfrm>
          <a:prstGeom prst="rect">
            <a:avLst/>
          </a:prstGeom>
          <a:noFill/>
          <a:extLst>
            <a:ext uri="{909E8E84-426E-40DD-AFC4-6F175D3DCCD1}">
              <a14:hiddenFill xmlns:a14="http://schemas.microsoft.com/office/drawing/2010/main">
                <a:solidFill>
                  <a:srgbClr val="FFFFFF"/>
                </a:solidFill>
              </a14:hiddenFill>
            </a:ext>
          </a:extLst>
        </p:spPr>
      </p:pic>
      <p:sp>
        <p:nvSpPr>
          <p:cNvPr id="18" name="Content Placeholder 3">
            <a:extLst>
              <a:ext uri="{FF2B5EF4-FFF2-40B4-BE49-F238E27FC236}">
                <a16:creationId xmlns:a16="http://schemas.microsoft.com/office/drawing/2014/main" id="{4AED5623-7869-4659-8F7E-BD642E2ECC19}"/>
              </a:ext>
            </a:extLst>
          </p:cNvPr>
          <p:cNvSpPr txBox="1">
            <a:spLocks/>
          </p:cNvSpPr>
          <p:nvPr/>
        </p:nvSpPr>
        <p:spPr>
          <a:xfrm>
            <a:off x="5093619" y="4469155"/>
            <a:ext cx="3363106" cy="49839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GB" sz="2400" b="1" u="sng" dirty="0">
                <a:latin typeface="Century Gothic" panose="020B0502020202020204" pitchFamily="34" charset="0"/>
                <a:cs typeface="Calibri Light" panose="020F0302020204030204" pitchFamily="34" charset="0"/>
              </a:rPr>
              <a:t>Punctuation</a:t>
            </a:r>
            <a:endParaRPr lang="en-GB" sz="2400" dirty="0">
              <a:latin typeface="Century Gothic" panose="020B0502020202020204" pitchFamily="34" charset="0"/>
              <a:cs typeface="Calibri Light" panose="020F0302020204030204" pitchFamily="34" charset="0"/>
            </a:endParaRPr>
          </a:p>
          <a:p>
            <a:endParaRPr lang="en-GB" b="1" dirty="0">
              <a:latin typeface="Century Gothic" panose="020B0502020202020204" pitchFamily="34" charset="0"/>
              <a:cs typeface="Calibri Light" panose="020F0302020204030204" pitchFamily="34" charset="0"/>
            </a:endParaRPr>
          </a:p>
          <a:p>
            <a:endParaRPr lang="en-GB" dirty="0">
              <a:latin typeface="Century Gothic" panose="020B0502020202020204" pitchFamily="34" charset="0"/>
            </a:endParaRPr>
          </a:p>
        </p:txBody>
      </p:sp>
      <p:sp>
        <p:nvSpPr>
          <p:cNvPr id="19" name="Content Placeholder 3">
            <a:extLst>
              <a:ext uri="{FF2B5EF4-FFF2-40B4-BE49-F238E27FC236}">
                <a16:creationId xmlns:a16="http://schemas.microsoft.com/office/drawing/2014/main" id="{C56D438A-1BF7-4744-9E24-479ABD5015A8}"/>
              </a:ext>
            </a:extLst>
          </p:cNvPr>
          <p:cNvSpPr txBox="1">
            <a:spLocks/>
          </p:cNvSpPr>
          <p:nvPr/>
        </p:nvSpPr>
        <p:spPr>
          <a:xfrm>
            <a:off x="4774746" y="4967552"/>
            <a:ext cx="4140300" cy="127232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GB" sz="1400" dirty="0">
                <a:latin typeface="Century Gothic" panose="020B0502020202020204" pitchFamily="34" charset="0"/>
                <a:cs typeface="Calibri Light" panose="020F0302020204030204" pitchFamily="34" charset="0"/>
              </a:rPr>
              <a:t>Children will learn to use full stops, capital letters, exclamation marks and question marks. They will begin to use commas when writing lists. They will also learn to use apostrophes for contraction and possession.</a:t>
            </a:r>
          </a:p>
        </p:txBody>
      </p:sp>
    </p:spTree>
    <p:extLst>
      <p:ext uri="{BB962C8B-B14F-4D97-AF65-F5344CB8AC3E}">
        <p14:creationId xmlns:p14="http://schemas.microsoft.com/office/powerpoint/2010/main" val="3458238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52583"/>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65B90637-1198-4F8D-B9B4-A09198B100AB}"/>
              </a:ext>
            </a:extLst>
          </p:cNvPr>
          <p:cNvSpPr txBox="1">
            <a:spLocks/>
          </p:cNvSpPr>
          <p:nvPr/>
        </p:nvSpPr>
        <p:spPr>
          <a:xfrm>
            <a:off x="921102" y="771910"/>
            <a:ext cx="10194573" cy="851197"/>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Science in Year 2</a:t>
            </a:r>
            <a:endParaRPr lang="en-GB" sz="4800" b="1" dirty="0">
              <a:solidFill>
                <a:srgbClr val="0070C0"/>
              </a:solidFill>
              <a:latin typeface="Century Gothic" panose="020B0502020202020204" pitchFamily="34" charset="0"/>
              <a:cs typeface="Calibri Light" panose="020F0302020204030204" pitchFamily="34" charset="0"/>
            </a:endParaRPr>
          </a:p>
        </p:txBody>
      </p:sp>
      <p:sp>
        <p:nvSpPr>
          <p:cNvPr id="12" name="TextBox 11">
            <a:extLst>
              <a:ext uri="{FF2B5EF4-FFF2-40B4-BE49-F238E27FC236}">
                <a16:creationId xmlns:a16="http://schemas.microsoft.com/office/drawing/2014/main" id="{2286793C-10B1-40F0-A38A-3BA1C164E44C}"/>
              </a:ext>
            </a:extLst>
          </p:cNvPr>
          <p:cNvSpPr txBox="1"/>
          <p:nvPr/>
        </p:nvSpPr>
        <p:spPr>
          <a:xfrm>
            <a:off x="1143000" y="2595377"/>
            <a:ext cx="6096000" cy="2308324"/>
          </a:xfrm>
          <a:prstGeom prst="rect">
            <a:avLst/>
          </a:prstGeom>
          <a:noFill/>
        </p:spPr>
        <p:txBody>
          <a:bodyPr wrap="square">
            <a:spAutoFit/>
          </a:bodyPr>
          <a:lstStyle/>
          <a:p>
            <a:pPr marL="285750" indent="-285750">
              <a:buFont typeface="Arial" panose="020B0604020202020204" pitchFamily="34" charset="0"/>
              <a:buChar char="•"/>
            </a:pPr>
            <a:r>
              <a:rPr lang="en-GB" sz="2400" dirty="0">
                <a:latin typeface="Century Gothic" panose="020B0502020202020204" pitchFamily="34" charset="0"/>
              </a:rPr>
              <a:t>Identify and classify animals</a:t>
            </a:r>
          </a:p>
          <a:p>
            <a:pPr marL="285750" indent="-285750">
              <a:buFont typeface="Arial" panose="020B0604020202020204" pitchFamily="34" charset="0"/>
              <a:buChar char="•"/>
            </a:pPr>
            <a:r>
              <a:rPr lang="en-GB" sz="2400" dirty="0">
                <a:latin typeface="Century Gothic" panose="020B0502020202020204" pitchFamily="34" charset="0"/>
              </a:rPr>
              <a:t>Materials</a:t>
            </a:r>
          </a:p>
          <a:p>
            <a:pPr marL="285750" indent="-285750">
              <a:buFont typeface="Arial" panose="020B0604020202020204" pitchFamily="34" charset="0"/>
              <a:buChar char="•"/>
            </a:pPr>
            <a:r>
              <a:rPr lang="en-GB" sz="2400" dirty="0">
                <a:latin typeface="Century Gothic" panose="020B0502020202020204" pitchFamily="34" charset="0"/>
              </a:rPr>
              <a:t>Plants</a:t>
            </a:r>
          </a:p>
          <a:p>
            <a:pPr marL="285750" indent="-285750">
              <a:buFont typeface="Arial" panose="020B0604020202020204" pitchFamily="34" charset="0"/>
              <a:buChar char="•"/>
            </a:pPr>
            <a:r>
              <a:rPr lang="en-GB" sz="2400" dirty="0">
                <a:latin typeface="Century Gothic" panose="020B0502020202020204" pitchFamily="34" charset="0"/>
              </a:rPr>
              <a:t>Humans</a:t>
            </a:r>
          </a:p>
          <a:p>
            <a:pPr marL="285750" indent="-285750">
              <a:buFont typeface="Arial" panose="020B0604020202020204" pitchFamily="34" charset="0"/>
              <a:buChar char="•"/>
            </a:pPr>
            <a:r>
              <a:rPr lang="en-GB" sz="2400" dirty="0">
                <a:latin typeface="Century Gothic" panose="020B0502020202020204" pitchFamily="34" charset="0"/>
              </a:rPr>
              <a:t>Animals &amp; Their Offspring</a:t>
            </a:r>
          </a:p>
          <a:p>
            <a:pPr marL="285750" indent="-285750">
              <a:buFont typeface="Arial" panose="020B0604020202020204" pitchFamily="34" charset="0"/>
              <a:buChar char="•"/>
            </a:pPr>
            <a:r>
              <a:rPr lang="en-GB" sz="2400" dirty="0">
                <a:latin typeface="Century Gothic" panose="020B0502020202020204" pitchFamily="34" charset="0"/>
              </a:rPr>
              <a:t>Living things and their habitats</a:t>
            </a:r>
          </a:p>
        </p:txBody>
      </p:sp>
      <p:pic>
        <p:nvPicPr>
          <p:cNvPr id="14" name="Picture 13">
            <a:extLst>
              <a:ext uri="{FF2B5EF4-FFF2-40B4-BE49-F238E27FC236}">
                <a16:creationId xmlns:a16="http://schemas.microsoft.com/office/drawing/2014/main" id="{BDF2C210-669F-4849-A46A-1155BA2B09B3}"/>
              </a:ext>
            </a:extLst>
          </p:cNvPr>
          <p:cNvPicPr>
            <a:picLocks noChangeAspect="1"/>
          </p:cNvPicPr>
          <p:nvPr/>
        </p:nvPicPr>
        <p:blipFill>
          <a:blip r:embed="rId3"/>
          <a:stretch>
            <a:fillRect/>
          </a:stretch>
        </p:blipFill>
        <p:spPr>
          <a:xfrm>
            <a:off x="6493906" y="2214589"/>
            <a:ext cx="2218294" cy="2431350"/>
          </a:xfrm>
          <a:prstGeom prst="rect">
            <a:avLst/>
          </a:prstGeom>
        </p:spPr>
      </p:pic>
      <p:pic>
        <p:nvPicPr>
          <p:cNvPr id="16" name="Picture 15">
            <a:extLst>
              <a:ext uri="{FF2B5EF4-FFF2-40B4-BE49-F238E27FC236}">
                <a16:creationId xmlns:a16="http://schemas.microsoft.com/office/drawing/2014/main" id="{CB750B06-1437-40FD-9D27-C49E817B9456}"/>
              </a:ext>
            </a:extLst>
          </p:cNvPr>
          <p:cNvPicPr>
            <a:picLocks noChangeAspect="1"/>
          </p:cNvPicPr>
          <p:nvPr/>
        </p:nvPicPr>
        <p:blipFill>
          <a:blip r:embed="rId4"/>
          <a:stretch>
            <a:fillRect/>
          </a:stretch>
        </p:blipFill>
        <p:spPr>
          <a:xfrm>
            <a:off x="8887034" y="1197508"/>
            <a:ext cx="2750862" cy="2340393"/>
          </a:xfrm>
          <a:prstGeom prst="rect">
            <a:avLst/>
          </a:prstGeom>
        </p:spPr>
      </p:pic>
    </p:spTree>
    <p:extLst>
      <p:ext uri="{BB962C8B-B14F-4D97-AF65-F5344CB8AC3E}">
        <p14:creationId xmlns:p14="http://schemas.microsoft.com/office/powerpoint/2010/main" val="15396916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52583"/>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65B90637-1198-4F8D-B9B4-A09198B100AB}"/>
              </a:ext>
            </a:extLst>
          </p:cNvPr>
          <p:cNvSpPr txBox="1">
            <a:spLocks/>
          </p:cNvSpPr>
          <p:nvPr/>
        </p:nvSpPr>
        <p:spPr>
          <a:xfrm>
            <a:off x="2505918" y="761695"/>
            <a:ext cx="9109900" cy="851197"/>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Other exciting curriculum areas…</a:t>
            </a:r>
            <a:endParaRPr lang="en-GB" sz="4800" b="1" dirty="0">
              <a:solidFill>
                <a:srgbClr val="0070C0"/>
              </a:solidFill>
              <a:latin typeface="Century Gothic" panose="020B0502020202020204" pitchFamily="34" charset="0"/>
              <a:cs typeface="Calibri Light" panose="020F0302020204030204" pitchFamily="34" charset="0"/>
            </a:endParaRPr>
          </a:p>
        </p:txBody>
      </p:sp>
      <p:sp>
        <p:nvSpPr>
          <p:cNvPr id="12" name="Content Placeholder 2">
            <a:extLst>
              <a:ext uri="{FF2B5EF4-FFF2-40B4-BE49-F238E27FC236}">
                <a16:creationId xmlns:a16="http://schemas.microsoft.com/office/drawing/2014/main" id="{C9F88984-A04D-4CD3-A929-765941BEDE9D}"/>
              </a:ext>
            </a:extLst>
          </p:cNvPr>
          <p:cNvSpPr txBox="1">
            <a:spLocks/>
          </p:cNvSpPr>
          <p:nvPr/>
        </p:nvSpPr>
        <p:spPr>
          <a:xfrm>
            <a:off x="2505918" y="1783451"/>
            <a:ext cx="9767185" cy="4133437"/>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Towns, Cities, Coasts &amp; Countryside</a:t>
            </a:r>
          </a:p>
          <a:p>
            <a:pPr marL="457200" indent="-4572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Great Fire of London (Tudor Houses)</a:t>
            </a:r>
          </a:p>
          <a:p>
            <a:pPr marL="457200" indent="-4572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Africa</a:t>
            </a:r>
          </a:p>
          <a:p>
            <a:pPr marL="457200" indent="-4572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Transport through Time (Brooklands Museum)</a:t>
            </a:r>
          </a:p>
          <a:p>
            <a:pPr marL="457200" indent="-4572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Continents and Oceans</a:t>
            </a:r>
          </a:p>
          <a:p>
            <a:pPr marL="457200" indent="-457200" algn="l">
              <a:buFont typeface="Arial" panose="020B0604020202020204" pitchFamily="34" charset="0"/>
              <a:buChar char="•"/>
            </a:pPr>
            <a:r>
              <a:rPr lang="en-GB" dirty="0">
                <a:latin typeface="Century Gothic" panose="020B0502020202020204" pitchFamily="34" charset="0"/>
                <a:cs typeface="Calibri Light" panose="020F0302020204030204" pitchFamily="34" charset="0"/>
              </a:rPr>
              <a:t>Significant Women in History</a:t>
            </a:r>
          </a:p>
        </p:txBody>
      </p:sp>
      <p:pic>
        <p:nvPicPr>
          <p:cNvPr id="4098" name="Picture 2" descr="Famous Artists and their Circles 2 ...">
            <a:extLst>
              <a:ext uri="{FF2B5EF4-FFF2-40B4-BE49-F238E27FC236}">
                <a16:creationId xmlns:a16="http://schemas.microsoft.com/office/drawing/2014/main" id="{46214561-4A1D-4B51-9BBF-49E684D1F6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10769" y="4855533"/>
            <a:ext cx="1791988" cy="134918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2D6DEC7-B26B-4E34-B740-F373B203355F}"/>
              </a:ext>
            </a:extLst>
          </p:cNvPr>
          <p:cNvPicPr>
            <a:picLocks noChangeAspect="1"/>
          </p:cNvPicPr>
          <p:nvPr/>
        </p:nvPicPr>
        <p:blipFill rotWithShape="1">
          <a:blip r:embed="rId4"/>
          <a:srcRect t="36995"/>
          <a:stretch/>
        </p:blipFill>
        <p:spPr>
          <a:xfrm>
            <a:off x="1011658" y="4944533"/>
            <a:ext cx="3159039" cy="1260183"/>
          </a:xfrm>
          <a:prstGeom prst="rect">
            <a:avLst/>
          </a:prstGeom>
        </p:spPr>
      </p:pic>
      <p:pic>
        <p:nvPicPr>
          <p:cNvPr id="6" name="Picture 5">
            <a:extLst>
              <a:ext uri="{FF2B5EF4-FFF2-40B4-BE49-F238E27FC236}">
                <a16:creationId xmlns:a16="http://schemas.microsoft.com/office/drawing/2014/main" id="{18F25F03-6271-45B8-80CA-BD9083906ECD}"/>
              </a:ext>
            </a:extLst>
          </p:cNvPr>
          <p:cNvPicPr>
            <a:picLocks noChangeAspect="1"/>
          </p:cNvPicPr>
          <p:nvPr/>
        </p:nvPicPr>
        <p:blipFill>
          <a:blip r:embed="rId5"/>
          <a:stretch>
            <a:fillRect/>
          </a:stretch>
        </p:blipFill>
        <p:spPr>
          <a:xfrm>
            <a:off x="4199029" y="4855874"/>
            <a:ext cx="1422178" cy="1349182"/>
          </a:xfrm>
          <a:prstGeom prst="rect">
            <a:avLst/>
          </a:prstGeom>
        </p:spPr>
      </p:pic>
      <p:pic>
        <p:nvPicPr>
          <p:cNvPr id="17" name="Picture 16">
            <a:extLst>
              <a:ext uri="{FF2B5EF4-FFF2-40B4-BE49-F238E27FC236}">
                <a16:creationId xmlns:a16="http://schemas.microsoft.com/office/drawing/2014/main" id="{4CEB82B7-1F4F-4C0F-955B-4BEA9FDDE07A}"/>
              </a:ext>
            </a:extLst>
          </p:cNvPr>
          <p:cNvPicPr>
            <a:picLocks noChangeAspect="1"/>
          </p:cNvPicPr>
          <p:nvPr/>
        </p:nvPicPr>
        <p:blipFill>
          <a:blip r:embed="rId6"/>
          <a:stretch>
            <a:fillRect/>
          </a:stretch>
        </p:blipFill>
        <p:spPr>
          <a:xfrm>
            <a:off x="7766283" y="4855534"/>
            <a:ext cx="1623939" cy="1349182"/>
          </a:xfrm>
          <a:prstGeom prst="rect">
            <a:avLst/>
          </a:prstGeom>
        </p:spPr>
      </p:pic>
      <p:pic>
        <p:nvPicPr>
          <p:cNvPr id="1026" name="Picture 2" descr="Martin Bulinya | Kenyan | African Art Paintings – True African Art">
            <a:extLst>
              <a:ext uri="{FF2B5EF4-FFF2-40B4-BE49-F238E27FC236}">
                <a16:creationId xmlns:a16="http://schemas.microsoft.com/office/drawing/2014/main" id="{E92F9CE3-22AC-425C-BCF7-4FFC213966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81480" y="4813575"/>
            <a:ext cx="2084803" cy="1391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39121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4AC0D208-E203-4551-84CD-BED4641FEB94}"/>
              </a:ext>
            </a:extLst>
          </p:cNvPr>
          <p:cNvSpPr txBox="1">
            <a:spLocks/>
          </p:cNvSpPr>
          <p:nvPr/>
        </p:nvSpPr>
        <p:spPr>
          <a:xfrm>
            <a:off x="434745" y="-46763"/>
            <a:ext cx="113225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PE in Year 2</a:t>
            </a:r>
          </a:p>
        </p:txBody>
      </p:sp>
      <p:sp>
        <p:nvSpPr>
          <p:cNvPr id="12" name="Content Placeholder 2">
            <a:extLst>
              <a:ext uri="{FF2B5EF4-FFF2-40B4-BE49-F238E27FC236}">
                <a16:creationId xmlns:a16="http://schemas.microsoft.com/office/drawing/2014/main" id="{12890E70-CF4C-488C-8006-D0C3206E144E}"/>
              </a:ext>
            </a:extLst>
          </p:cNvPr>
          <p:cNvSpPr txBox="1">
            <a:spLocks/>
          </p:cNvSpPr>
          <p:nvPr/>
        </p:nvSpPr>
        <p:spPr>
          <a:xfrm>
            <a:off x="2380178" y="1782663"/>
            <a:ext cx="8067871" cy="3228112"/>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Century Gothic" panose="020B0502020202020204" pitchFamily="34" charset="0"/>
                <a:cs typeface="Calibri Light" panose="020F0302020204030204" pitchFamily="34" charset="0"/>
              </a:rPr>
              <a:t>PE will be taught on Mondays.</a:t>
            </a:r>
          </a:p>
          <a:p>
            <a:r>
              <a:rPr lang="en-GB" dirty="0">
                <a:latin typeface="Century Gothic" panose="020B0502020202020204" pitchFamily="34" charset="0"/>
                <a:cs typeface="Calibri Light" panose="020F0302020204030204" pitchFamily="34" charset="0"/>
              </a:rPr>
              <a:t>Children must remove their earrings before taking part in PE. </a:t>
            </a:r>
          </a:p>
          <a:p>
            <a:r>
              <a:rPr lang="en-GB" dirty="0">
                <a:latin typeface="Century Gothic" panose="020B0502020202020204" pitchFamily="34" charset="0"/>
                <a:cs typeface="Calibri Light" panose="020F0302020204030204" pitchFamily="34" charset="0"/>
              </a:rPr>
              <a:t>Children should wear their PE kits into school.</a:t>
            </a:r>
          </a:p>
        </p:txBody>
      </p:sp>
      <p:pic>
        <p:nvPicPr>
          <p:cNvPr id="14" name="Picture 2" descr="Image result for school sport">
            <a:extLst>
              <a:ext uri="{FF2B5EF4-FFF2-40B4-BE49-F238E27FC236}">
                <a16:creationId xmlns:a16="http://schemas.microsoft.com/office/drawing/2014/main" id="{449BA0A0-1D0B-4961-A086-68CD1ABE71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8378" y="3715167"/>
            <a:ext cx="3584631" cy="1998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93633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4AC0D208-E203-4551-84CD-BED4641FEB94}"/>
              </a:ext>
            </a:extLst>
          </p:cNvPr>
          <p:cNvSpPr txBox="1">
            <a:spLocks/>
          </p:cNvSpPr>
          <p:nvPr/>
        </p:nvSpPr>
        <p:spPr>
          <a:xfrm>
            <a:off x="434745" y="-46763"/>
            <a:ext cx="113225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Uniform</a:t>
            </a:r>
          </a:p>
        </p:txBody>
      </p:sp>
      <p:sp>
        <p:nvSpPr>
          <p:cNvPr id="12" name="Content Placeholder 2">
            <a:extLst>
              <a:ext uri="{FF2B5EF4-FFF2-40B4-BE49-F238E27FC236}">
                <a16:creationId xmlns:a16="http://schemas.microsoft.com/office/drawing/2014/main" id="{12890E70-CF4C-488C-8006-D0C3206E144E}"/>
              </a:ext>
            </a:extLst>
          </p:cNvPr>
          <p:cNvSpPr txBox="1">
            <a:spLocks/>
          </p:cNvSpPr>
          <p:nvPr/>
        </p:nvSpPr>
        <p:spPr>
          <a:xfrm>
            <a:off x="2380178" y="1782662"/>
            <a:ext cx="9015955" cy="4237137"/>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1400" b="1" i="0" dirty="0">
                <a:solidFill>
                  <a:srgbClr val="242424"/>
                </a:solidFill>
                <a:effectLst/>
                <a:latin typeface="Century Gothic" panose="020B0502020202020204" pitchFamily="34" charset="0"/>
              </a:rPr>
              <a:t>Please ensure they have a waterproof coat in school every day in the autumn, winter and spring seasons in case of rain or outdoor learning activities. In the summer, they should bring a sun hat to school.</a:t>
            </a:r>
          </a:p>
          <a:p>
            <a:pPr algn="l"/>
            <a:endParaRPr lang="en-GB" sz="1400" b="1" i="0" dirty="0">
              <a:solidFill>
                <a:srgbClr val="2665B5"/>
              </a:solidFill>
              <a:effectLst/>
              <a:latin typeface="Century Gothic" panose="020B0502020202020204" pitchFamily="34" charset="0"/>
            </a:endParaRPr>
          </a:p>
          <a:p>
            <a:pPr algn="l"/>
            <a:r>
              <a:rPr lang="en-GB" sz="1400" b="1" dirty="0">
                <a:solidFill>
                  <a:srgbClr val="2665B5"/>
                </a:solidFill>
                <a:latin typeface="Century Gothic" panose="020B0502020202020204" pitchFamily="34" charset="0"/>
              </a:rPr>
              <a:t>More information on our uniform can be found on our school website. </a:t>
            </a:r>
          </a:p>
        </p:txBody>
      </p:sp>
      <p:pic>
        <p:nvPicPr>
          <p:cNvPr id="2052" name="Picture 4" descr="Riverbridge – School Uniform Direct UK">
            <a:extLst>
              <a:ext uri="{FF2B5EF4-FFF2-40B4-BE49-F238E27FC236}">
                <a16:creationId xmlns:a16="http://schemas.microsoft.com/office/drawing/2014/main" id="{8B85A1B2-9684-4C06-B820-0F8354C2A7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0978" y="3429000"/>
            <a:ext cx="243840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iverbridge – School Uniform Direct UK">
            <a:extLst>
              <a:ext uri="{FF2B5EF4-FFF2-40B4-BE49-F238E27FC236}">
                <a16:creationId xmlns:a16="http://schemas.microsoft.com/office/drawing/2014/main" id="{97635A45-D57C-42D9-A085-D25BB28771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2952" y="360727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Riverbridge – School Uniform Direct UK">
            <a:extLst>
              <a:ext uri="{FF2B5EF4-FFF2-40B4-BE49-F238E27FC236}">
                <a16:creationId xmlns:a16="http://schemas.microsoft.com/office/drawing/2014/main" id="{19702C8F-AA62-40D2-AF6C-8FD22869ED8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2413" y="3590155"/>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iverside Primary School">
            <a:extLst>
              <a:ext uri="{FF2B5EF4-FFF2-40B4-BE49-F238E27FC236}">
                <a16:creationId xmlns:a16="http://schemas.microsoft.com/office/drawing/2014/main" id="{9CBFCA48-AE54-45D9-A2B9-D01C6B9639F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73375" y="3419221"/>
            <a:ext cx="2285327" cy="228532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Tie Riverbridge/St Leonard's C of E (ECO) – School Uniform Direct UK">
            <a:extLst>
              <a:ext uri="{FF2B5EF4-FFF2-40B4-BE49-F238E27FC236}">
                <a16:creationId xmlns:a16="http://schemas.microsoft.com/office/drawing/2014/main" id="{35273159-6EE1-421C-B2BF-740098B1834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6375" r="37510"/>
          <a:stretch/>
        </p:blipFill>
        <p:spPr bwMode="auto">
          <a:xfrm>
            <a:off x="5956193" y="3901230"/>
            <a:ext cx="756104" cy="1849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62398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80164AF4-97E0-4C98-81AC-F18B028693C7}"/>
              </a:ext>
            </a:extLst>
          </p:cNvPr>
          <p:cNvSpPr txBox="1">
            <a:spLocks/>
          </p:cNvSpPr>
          <p:nvPr/>
        </p:nvSpPr>
        <p:spPr>
          <a:xfrm>
            <a:off x="418218" y="42389"/>
            <a:ext cx="11197600" cy="1281010"/>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Oracy</a:t>
            </a:r>
            <a:endParaRPr lang="en-GB" sz="3500" b="1" dirty="0">
              <a:solidFill>
                <a:srgbClr val="0070C0"/>
              </a:solidFill>
              <a:latin typeface="Century Gothic" panose="020B0502020202020204" pitchFamily="34" charset="0"/>
              <a:cs typeface="Calibri Light" panose="020F0302020204030204" pitchFamily="34" charset="0"/>
            </a:endParaRPr>
          </a:p>
        </p:txBody>
      </p:sp>
      <p:sp>
        <p:nvSpPr>
          <p:cNvPr id="13" name="Content Placeholder 2">
            <a:extLst>
              <a:ext uri="{FF2B5EF4-FFF2-40B4-BE49-F238E27FC236}">
                <a16:creationId xmlns:a16="http://schemas.microsoft.com/office/drawing/2014/main" id="{E1D50909-A8FF-4980-BCEB-AD1C527C975C}"/>
              </a:ext>
            </a:extLst>
          </p:cNvPr>
          <p:cNvSpPr txBox="1">
            <a:spLocks/>
          </p:cNvSpPr>
          <p:nvPr/>
        </p:nvSpPr>
        <p:spPr>
          <a:xfrm>
            <a:off x="1703662" y="1554662"/>
            <a:ext cx="9767185" cy="4133437"/>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3200" dirty="0">
                <a:solidFill>
                  <a:srgbClr val="0070C0"/>
                </a:solidFill>
                <a:latin typeface="Century Gothic" panose="020B0502020202020204" pitchFamily="34" charset="0"/>
                <a:cs typeface="Calibri Light" panose="020F0302020204030204" pitchFamily="34" charset="0"/>
              </a:rPr>
              <a:t>This is still a priority for Riverbridge this year.</a:t>
            </a:r>
          </a:p>
          <a:p>
            <a:endParaRPr lang="en-GB" sz="3200" dirty="0">
              <a:solidFill>
                <a:srgbClr val="0070C0"/>
              </a:solidFill>
              <a:latin typeface="Century Gothic" panose="020B0502020202020204" pitchFamily="34" charset="0"/>
              <a:cs typeface="Calibri Light" panose="020F0302020204030204" pitchFamily="34" charset="0"/>
            </a:endParaRPr>
          </a:p>
        </p:txBody>
      </p:sp>
      <p:pic>
        <p:nvPicPr>
          <p:cNvPr id="14" name="Picture 4" descr="https://lh4.googleusercontent.com/YWYdqZ1XySxVrpllDaQwaaCalfuIeypYLdy8W0DNUHadkxvnn-6mvvx4KC4OXsHK1-Uvx4FBdGpVhMDYwAweX-IjOG9DSjGklIfBSpE3RpmF4szEkjjBrPsQG2-J2QXL4xYepvAbM0ZtRgip1Xt-7H78fg=s2048">
            <a:extLst>
              <a:ext uri="{FF2B5EF4-FFF2-40B4-BE49-F238E27FC236}">
                <a16:creationId xmlns:a16="http://schemas.microsoft.com/office/drawing/2014/main" id="{56334EED-B4A5-48C4-BD68-4B03AF053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7323" y="2838451"/>
            <a:ext cx="4513760" cy="2295525"/>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15F54176-CD27-4D53-83B8-ACFE1BE3C788}"/>
              </a:ext>
            </a:extLst>
          </p:cNvPr>
          <p:cNvSpPr/>
          <p:nvPr/>
        </p:nvSpPr>
        <p:spPr>
          <a:xfrm>
            <a:off x="5773439" y="2348924"/>
            <a:ext cx="5262060" cy="3477875"/>
          </a:xfrm>
          <a:prstGeom prst="rect">
            <a:avLst/>
          </a:prstGeom>
        </p:spPr>
        <p:txBody>
          <a:bodyPr wrap="square">
            <a:spAutoFit/>
          </a:bodyPr>
          <a:lstStyle/>
          <a:p>
            <a:pPr algn="ctr"/>
            <a:r>
              <a:rPr lang="en-GB" sz="2000" dirty="0">
                <a:solidFill>
                  <a:srgbClr val="141921"/>
                </a:solidFill>
                <a:latin typeface="Century Gothic" panose="020B0502020202020204" pitchFamily="34" charset="0"/>
                <a:cs typeface="Calibri Light" panose="020F0302020204030204" pitchFamily="34" charset="0"/>
              </a:rPr>
              <a:t>In the classroom context, oracy is both learning </a:t>
            </a:r>
            <a:r>
              <a:rPr lang="en-GB" sz="2000" i="1" dirty="0">
                <a:solidFill>
                  <a:srgbClr val="141921"/>
                </a:solidFill>
                <a:latin typeface="Century Gothic" panose="020B0502020202020204" pitchFamily="34" charset="0"/>
                <a:cs typeface="Calibri Light" panose="020F0302020204030204" pitchFamily="34" charset="0"/>
              </a:rPr>
              <a:t>to </a:t>
            </a:r>
            <a:r>
              <a:rPr lang="en-GB" sz="2000" dirty="0">
                <a:solidFill>
                  <a:srgbClr val="141921"/>
                </a:solidFill>
                <a:latin typeface="Century Gothic" panose="020B0502020202020204" pitchFamily="34" charset="0"/>
                <a:cs typeface="Calibri Light" panose="020F0302020204030204" pitchFamily="34" charset="0"/>
              </a:rPr>
              <a:t>and </a:t>
            </a:r>
            <a:r>
              <a:rPr lang="en-GB" sz="2000" i="1" dirty="0">
                <a:solidFill>
                  <a:srgbClr val="141921"/>
                </a:solidFill>
                <a:latin typeface="Century Gothic" panose="020B0502020202020204" pitchFamily="34" charset="0"/>
                <a:cs typeface="Calibri Light" panose="020F0302020204030204" pitchFamily="34" charset="0"/>
              </a:rPr>
              <a:t>through </a:t>
            </a:r>
            <a:r>
              <a:rPr lang="en-GB" sz="2000" dirty="0">
                <a:solidFill>
                  <a:srgbClr val="141921"/>
                </a:solidFill>
                <a:latin typeface="Century Gothic" panose="020B0502020202020204" pitchFamily="34" charset="0"/>
                <a:cs typeface="Calibri Light" panose="020F0302020204030204" pitchFamily="34" charset="0"/>
              </a:rPr>
              <a:t>talk. It is </a:t>
            </a:r>
            <a:r>
              <a:rPr lang="en-GB" sz="2000" i="1" dirty="0">
                <a:solidFill>
                  <a:srgbClr val="141921"/>
                </a:solidFill>
                <a:latin typeface="Century Gothic" panose="020B0502020202020204" pitchFamily="34" charset="0"/>
                <a:cs typeface="Calibri Light" panose="020F0302020204030204" pitchFamily="34" charset="0"/>
              </a:rPr>
              <a:t>through </a:t>
            </a:r>
            <a:r>
              <a:rPr lang="en-GB" sz="2000" dirty="0">
                <a:solidFill>
                  <a:srgbClr val="141921"/>
                </a:solidFill>
                <a:latin typeface="Century Gothic" panose="020B0502020202020204" pitchFamily="34" charset="0"/>
                <a:cs typeface="Calibri Light" panose="020F0302020204030204" pitchFamily="34" charset="0"/>
              </a:rPr>
              <a:t>talk that students have the opportunity to develop and share their understanding, through interactions with both teachers and peers. However, to do this effectively, students must also be taught </a:t>
            </a:r>
            <a:r>
              <a:rPr lang="en-GB" sz="2000" i="1" dirty="0">
                <a:solidFill>
                  <a:srgbClr val="141921"/>
                </a:solidFill>
                <a:latin typeface="Century Gothic" panose="020B0502020202020204" pitchFamily="34" charset="0"/>
                <a:cs typeface="Calibri Light" panose="020F0302020204030204" pitchFamily="34" charset="0"/>
              </a:rPr>
              <a:t>to </a:t>
            </a:r>
            <a:r>
              <a:rPr lang="en-GB" sz="2000" dirty="0">
                <a:solidFill>
                  <a:srgbClr val="141921"/>
                </a:solidFill>
                <a:latin typeface="Century Gothic" panose="020B0502020202020204" pitchFamily="34" charset="0"/>
                <a:cs typeface="Calibri Light" panose="020F0302020204030204" pitchFamily="34" charset="0"/>
              </a:rPr>
              <a:t>talk effectively, ensuring they have the necessary skills and understanding to engage in talk for learning. </a:t>
            </a:r>
            <a:endParaRPr lang="en-GB" sz="2000" dirty="0">
              <a:latin typeface="Century Gothic" panose="020B0502020202020204" pitchFamily="34" charset="0"/>
              <a:cs typeface="Calibri Light" panose="020F0302020204030204" pitchFamily="34" charset="0"/>
            </a:endParaRPr>
          </a:p>
        </p:txBody>
      </p:sp>
    </p:spTree>
    <p:extLst>
      <p:ext uri="{BB962C8B-B14F-4D97-AF65-F5344CB8AC3E}">
        <p14:creationId xmlns:p14="http://schemas.microsoft.com/office/powerpoint/2010/main" val="3016428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3FCF8702-1697-46BA-86F6-0D12F75AF7A7}"/>
              </a:ext>
            </a:extLst>
          </p:cNvPr>
          <p:cNvSpPr txBox="1">
            <a:spLocks/>
          </p:cNvSpPr>
          <p:nvPr/>
        </p:nvSpPr>
        <p:spPr>
          <a:xfrm>
            <a:off x="293309" y="222609"/>
            <a:ext cx="113225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Assessment in Year 2 </a:t>
            </a:r>
          </a:p>
        </p:txBody>
      </p:sp>
      <p:sp>
        <p:nvSpPr>
          <p:cNvPr id="12" name="Content Placeholder 2">
            <a:extLst>
              <a:ext uri="{FF2B5EF4-FFF2-40B4-BE49-F238E27FC236}">
                <a16:creationId xmlns:a16="http://schemas.microsoft.com/office/drawing/2014/main" id="{CCCDA147-258C-41F6-81AF-253C722F1174}"/>
              </a:ext>
            </a:extLst>
          </p:cNvPr>
          <p:cNvSpPr txBox="1">
            <a:spLocks/>
          </p:cNvSpPr>
          <p:nvPr/>
        </p:nvSpPr>
        <p:spPr>
          <a:xfrm>
            <a:off x="1662705" y="1921637"/>
            <a:ext cx="9394762" cy="3879277"/>
          </a:xfrm>
          <a:prstGeom prst="rect">
            <a:avLst/>
          </a:prstGeom>
          <a:noFill/>
          <a:ln>
            <a:noFill/>
          </a:ln>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solidFill>
                  <a:srgbClr val="2E2B21"/>
                </a:solidFill>
                <a:latin typeface="Century Gothic" panose="020B0502020202020204" pitchFamily="34" charset="0"/>
                <a:cs typeface="Calibri Light" panose="020F0302020204030204" pitchFamily="34" charset="0"/>
              </a:rPr>
              <a:t>The curriculum aims for pupils to </a:t>
            </a:r>
            <a:r>
              <a:rPr lang="en-GB" sz="1800" b="1" dirty="0">
                <a:solidFill>
                  <a:srgbClr val="2E2B21"/>
                </a:solidFill>
                <a:latin typeface="Century Gothic" panose="020B0502020202020204" pitchFamily="34" charset="0"/>
                <a:cs typeface="Calibri Light" panose="020F0302020204030204" pitchFamily="34" charset="0"/>
              </a:rPr>
              <a:t>‘meet’ year group expectations</a:t>
            </a:r>
            <a:r>
              <a:rPr lang="en-GB" sz="1800" dirty="0">
                <a:solidFill>
                  <a:srgbClr val="2E2B21"/>
                </a:solidFill>
                <a:latin typeface="Century Gothic" panose="020B0502020202020204" pitchFamily="34" charset="0"/>
                <a:cs typeface="Calibri Light" panose="020F0302020204030204" pitchFamily="34" charset="0"/>
              </a:rPr>
              <a:t>. </a:t>
            </a:r>
          </a:p>
          <a:p>
            <a:pPr marL="171450" indent="-171450">
              <a:buFont typeface="Arial" panose="020B0604020202020204" pitchFamily="34" charset="0"/>
              <a:buChar char="•"/>
            </a:pPr>
            <a:endParaRPr lang="en-GB" sz="1050" dirty="0">
              <a:solidFill>
                <a:srgbClr val="2E2B21"/>
              </a:solidFill>
              <a:latin typeface="Century Gothic" panose="020B0502020202020204" pitchFamily="34" charset="0"/>
              <a:cs typeface="Calibri Light" panose="020F0302020204030204" pitchFamily="34" charset="0"/>
            </a:endParaRPr>
          </a:p>
          <a:p>
            <a:pPr marL="342900" indent="-342900">
              <a:buClr>
                <a:schemeClr val="tx1"/>
              </a:buClr>
              <a:buFont typeface="Arial" panose="020B0604020202020204" pitchFamily="34" charset="0"/>
              <a:buChar char="•"/>
            </a:pPr>
            <a:r>
              <a:rPr lang="en-GB" sz="1800" dirty="0">
                <a:solidFill>
                  <a:srgbClr val="2E2B21"/>
                </a:solidFill>
                <a:latin typeface="Century Gothic" panose="020B0502020202020204" pitchFamily="34" charset="0"/>
                <a:cs typeface="Calibri Light" panose="020F0302020204030204" pitchFamily="34" charset="0"/>
              </a:rPr>
              <a:t>Working Below</a:t>
            </a:r>
          </a:p>
          <a:p>
            <a:pPr marL="342900" indent="-342900">
              <a:buClr>
                <a:schemeClr val="tx1"/>
              </a:buClr>
              <a:buFont typeface="Arial" panose="020B0604020202020204" pitchFamily="34" charset="0"/>
              <a:buChar char="•"/>
            </a:pPr>
            <a:r>
              <a:rPr lang="en-GB" sz="1800" dirty="0">
                <a:solidFill>
                  <a:srgbClr val="2E2B21"/>
                </a:solidFill>
                <a:latin typeface="Century Gothic" panose="020B0502020202020204" pitchFamily="34" charset="0"/>
                <a:cs typeface="Calibri Light" panose="020F0302020204030204" pitchFamily="34" charset="0"/>
              </a:rPr>
              <a:t>Working At (Just at or Securely At)</a:t>
            </a:r>
          </a:p>
          <a:p>
            <a:pPr marL="342900" indent="-342900">
              <a:buClr>
                <a:schemeClr val="tx1"/>
              </a:buClr>
              <a:buFont typeface="Arial" panose="020B0604020202020204" pitchFamily="34" charset="0"/>
              <a:buChar char="•"/>
            </a:pPr>
            <a:r>
              <a:rPr lang="en-GB" sz="1800" dirty="0">
                <a:solidFill>
                  <a:srgbClr val="2E2B21"/>
                </a:solidFill>
                <a:latin typeface="Century Gothic" panose="020B0502020202020204" pitchFamily="34" charset="0"/>
                <a:cs typeface="Calibri Light" panose="020F0302020204030204" pitchFamily="34" charset="0"/>
              </a:rPr>
              <a:t>Exceeding </a:t>
            </a:r>
          </a:p>
          <a:p>
            <a:r>
              <a:rPr lang="en-GB" sz="1800" dirty="0">
                <a:solidFill>
                  <a:srgbClr val="2E2B21"/>
                </a:solidFill>
                <a:latin typeface="Century Gothic" panose="020B0502020202020204" pitchFamily="34" charset="0"/>
                <a:cs typeface="Calibri Light" panose="020F0302020204030204" pitchFamily="34" charset="0"/>
              </a:rPr>
              <a:t>Your child’s progress will be shared at parents’ meetings and in an annual report. </a:t>
            </a:r>
            <a:endParaRPr lang="en-GB" sz="1800" dirty="0">
              <a:solidFill>
                <a:srgbClr val="0070C0"/>
              </a:solidFill>
              <a:latin typeface="Century Gothic" panose="020B0502020202020204" pitchFamily="34" charset="0"/>
              <a:cs typeface="Calibri Light" panose="020F0302020204030204" pitchFamily="34" charset="0"/>
            </a:endParaRPr>
          </a:p>
          <a:p>
            <a:pPr>
              <a:buFont typeface="Wingdings" panose="05000000000000000000" pitchFamily="2" charset="2"/>
              <a:buChar char="Ø"/>
            </a:pPr>
            <a:endParaRPr lang="en-GB" sz="1800" dirty="0">
              <a:solidFill>
                <a:srgbClr val="0070C0"/>
              </a:solidFill>
              <a:latin typeface="Century Gothic" panose="020B0502020202020204" pitchFamily="34" charset="0"/>
            </a:endParaRPr>
          </a:p>
          <a:p>
            <a:r>
              <a:rPr lang="en-GB" sz="1800" dirty="0">
                <a:solidFill>
                  <a:srgbClr val="0070C0"/>
                </a:solidFill>
                <a:latin typeface="Century Gothic" panose="020B0502020202020204" pitchFamily="34" charset="0"/>
              </a:rPr>
              <a:t>In the summer term, the children will partake in end of key stage assessments using the optional SATS. These are carried out informally and are used to inform teacher judgement for assessment levels only.</a:t>
            </a:r>
          </a:p>
          <a:p>
            <a:r>
              <a:rPr lang="en-GB" sz="1800" dirty="0">
                <a:solidFill>
                  <a:srgbClr val="0070C0"/>
                </a:solidFill>
                <a:latin typeface="Century Gothic" panose="020B0502020202020204" pitchFamily="34" charset="0"/>
              </a:rPr>
              <a:t>Children who did not reach the pass mark for the Year 1 Phonics Screening will retake this in the summer term.</a:t>
            </a:r>
          </a:p>
        </p:txBody>
      </p:sp>
    </p:spTree>
    <p:extLst>
      <p:ext uri="{BB962C8B-B14F-4D97-AF65-F5344CB8AC3E}">
        <p14:creationId xmlns:p14="http://schemas.microsoft.com/office/powerpoint/2010/main" val="5397242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A195D114-2894-474D-B826-A50D7F95B552}"/>
              </a:ext>
            </a:extLst>
          </p:cNvPr>
          <p:cNvSpPr txBox="1">
            <a:spLocks/>
          </p:cNvSpPr>
          <p:nvPr/>
        </p:nvSpPr>
        <p:spPr>
          <a:xfrm>
            <a:off x="435043" y="107333"/>
            <a:ext cx="113225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Home Learning in Year 2</a:t>
            </a:r>
          </a:p>
        </p:txBody>
      </p:sp>
      <p:sp>
        <p:nvSpPr>
          <p:cNvPr id="13" name="Content Placeholder 2">
            <a:extLst>
              <a:ext uri="{FF2B5EF4-FFF2-40B4-BE49-F238E27FC236}">
                <a16:creationId xmlns:a16="http://schemas.microsoft.com/office/drawing/2014/main" id="{9CA889AC-2665-42D3-A923-1886A1CCE5AE}"/>
              </a:ext>
            </a:extLst>
          </p:cNvPr>
          <p:cNvSpPr txBox="1">
            <a:spLocks/>
          </p:cNvSpPr>
          <p:nvPr/>
        </p:nvSpPr>
        <p:spPr>
          <a:xfrm>
            <a:off x="2224298" y="1753835"/>
            <a:ext cx="8622866" cy="4163757"/>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000" dirty="0">
                <a:latin typeface="Century Gothic" panose="020B0502020202020204" pitchFamily="34" charset="0"/>
                <a:cs typeface="Calibri Light" panose="020F0302020204030204" pitchFamily="34" charset="0"/>
              </a:rPr>
              <a:t>Home learning will be sent out via Google Classroom on a </a:t>
            </a:r>
            <a:r>
              <a:rPr lang="en-GB" sz="2000" b="1" u="sng" dirty="0">
                <a:latin typeface="Century Gothic" panose="020B0502020202020204" pitchFamily="34" charset="0"/>
                <a:cs typeface="Calibri Light" panose="020F0302020204030204" pitchFamily="34" charset="0"/>
              </a:rPr>
              <a:t>Thursday</a:t>
            </a:r>
            <a:r>
              <a:rPr lang="en-GB" sz="2000" dirty="0">
                <a:latin typeface="Century Gothic" panose="020B0502020202020204" pitchFamily="34" charset="0"/>
                <a:cs typeface="Calibri Light" panose="020F0302020204030204" pitchFamily="34" charset="0"/>
              </a:rPr>
              <a:t> and be returned on the following </a:t>
            </a:r>
            <a:r>
              <a:rPr lang="en-GB" sz="2000" b="1" u="sng" dirty="0">
                <a:latin typeface="Century Gothic" panose="020B0502020202020204" pitchFamily="34" charset="0"/>
                <a:cs typeface="Calibri Light" panose="020F0302020204030204" pitchFamily="34" charset="0"/>
              </a:rPr>
              <a:t>Tuesday.</a:t>
            </a:r>
            <a:r>
              <a:rPr lang="en-GB" sz="2000" dirty="0">
                <a:latin typeface="Century Gothic" panose="020B0502020202020204" pitchFamily="34" charset="0"/>
                <a:cs typeface="Calibri Light" panose="020F0302020204030204" pitchFamily="34" charset="0"/>
              </a:rPr>
              <a:t> </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Later this year, children will begin to receive project homework. This is called the , a</a:t>
            </a:r>
            <a:r>
              <a:rPr lang="en-GB" sz="2000" b="1" dirty="0">
                <a:latin typeface="Century Gothic" panose="020B0502020202020204" pitchFamily="34" charset="0"/>
                <a:cs typeface="Calibri Light" panose="020F0302020204030204" pitchFamily="34" charset="0"/>
              </a:rPr>
              <a:t> </a:t>
            </a:r>
            <a:r>
              <a:rPr lang="en-GB" sz="2000" b="1" dirty="0">
                <a:solidFill>
                  <a:srgbClr val="0070C0"/>
                </a:solidFill>
                <a:latin typeface="Century Gothic" panose="020B0502020202020204" pitchFamily="34" charset="0"/>
                <a:cs typeface="Calibri Light" panose="020F0302020204030204" pitchFamily="34" charset="0"/>
              </a:rPr>
              <a:t>Home Learning Review </a:t>
            </a:r>
            <a:r>
              <a:rPr lang="en-GB" sz="2000" dirty="0">
                <a:latin typeface="Century Gothic" panose="020B0502020202020204" pitchFamily="34" charset="0"/>
                <a:cs typeface="Calibri Light" panose="020F0302020204030204" pitchFamily="34" charset="0"/>
              </a:rPr>
              <a:t>and will be uploaded to Google Classroom in Autumn 2. This includes a wide range of tasks linked to learning from the </a:t>
            </a:r>
            <a:r>
              <a:rPr lang="en-GB" sz="2000" b="1" dirty="0">
                <a:latin typeface="Century Gothic" panose="020B0502020202020204" pitchFamily="34" charset="0"/>
                <a:cs typeface="Calibri Light" panose="020F0302020204030204" pitchFamily="34" charset="0"/>
              </a:rPr>
              <a:t>previous</a:t>
            </a:r>
            <a:r>
              <a:rPr lang="en-GB" sz="2000" dirty="0">
                <a:latin typeface="Century Gothic" panose="020B0502020202020204" pitchFamily="34" charset="0"/>
                <a:cs typeface="Calibri Light" panose="020F0302020204030204" pitchFamily="34" charset="0"/>
              </a:rPr>
              <a:t> half term. Children are expected to do at least one task each half term. More information will be sent out for this.</a:t>
            </a:r>
          </a:p>
          <a:p>
            <a:r>
              <a:rPr lang="en-GB" sz="2000" dirty="0">
                <a:solidFill>
                  <a:srgbClr val="222222"/>
                </a:solidFill>
                <a:latin typeface="Century Gothic" panose="020B0502020202020204" pitchFamily="34" charset="0"/>
              </a:rPr>
              <a:t>W</a:t>
            </a:r>
            <a:r>
              <a:rPr lang="en-GB" sz="2000" b="0" i="0" dirty="0">
                <a:solidFill>
                  <a:srgbClr val="222222"/>
                </a:solidFill>
                <a:effectLst/>
                <a:latin typeface="Century Gothic" panose="020B0502020202020204" pitchFamily="34" charset="0"/>
              </a:rPr>
              <a:t>e will be updating our home learning offer this term for maths and spelling. </a:t>
            </a:r>
            <a:r>
              <a:rPr lang="en-GB" sz="2000" dirty="0">
                <a:solidFill>
                  <a:srgbClr val="222222"/>
                </a:solidFill>
                <a:latin typeface="Century Gothic" panose="020B0502020202020204" pitchFamily="34" charset="0"/>
              </a:rPr>
              <a:t>More information will be shared soon.</a:t>
            </a:r>
          </a:p>
          <a:p>
            <a:endParaRPr lang="en-GB" sz="2000" b="0" i="0" dirty="0">
              <a:solidFill>
                <a:srgbClr val="222222"/>
              </a:solidFill>
              <a:effectLst/>
              <a:latin typeface="Century Gothic" panose="020B0502020202020204" pitchFamily="34" charset="0"/>
            </a:endParaRPr>
          </a:p>
          <a:p>
            <a:r>
              <a:rPr lang="en-GB" sz="2000" dirty="0">
                <a:latin typeface="Century Gothic" panose="020B0502020202020204" pitchFamily="34" charset="0"/>
                <a:cs typeface="Calibri Light" panose="020F0302020204030204" pitchFamily="34" charset="0"/>
              </a:rPr>
              <a:t>Children are expected to read as often as possible and to have this recorded in their reading record. </a:t>
            </a:r>
          </a:p>
        </p:txBody>
      </p:sp>
    </p:spTree>
    <p:extLst>
      <p:ext uri="{BB962C8B-B14F-4D97-AF65-F5344CB8AC3E}">
        <p14:creationId xmlns:p14="http://schemas.microsoft.com/office/powerpoint/2010/main" val="21113672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C2EA222F-535B-4DEA-BD2C-74EF58FF5E6A}"/>
              </a:ext>
            </a:extLst>
          </p:cNvPr>
          <p:cNvSpPr txBox="1">
            <a:spLocks/>
          </p:cNvSpPr>
          <p:nvPr/>
        </p:nvSpPr>
        <p:spPr>
          <a:xfrm>
            <a:off x="950673" y="292796"/>
            <a:ext cx="10071156" cy="1151387"/>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Trips in Year 2</a:t>
            </a:r>
          </a:p>
        </p:txBody>
      </p:sp>
      <p:sp>
        <p:nvSpPr>
          <p:cNvPr id="13" name="Rectangle 12">
            <a:extLst>
              <a:ext uri="{FF2B5EF4-FFF2-40B4-BE49-F238E27FC236}">
                <a16:creationId xmlns:a16="http://schemas.microsoft.com/office/drawing/2014/main" id="{12821905-AD68-4056-8F2A-E73ABDB08F2E}"/>
              </a:ext>
            </a:extLst>
          </p:cNvPr>
          <p:cNvSpPr/>
          <p:nvPr/>
        </p:nvSpPr>
        <p:spPr>
          <a:xfrm>
            <a:off x="3135319" y="1847764"/>
            <a:ext cx="9351242" cy="1846659"/>
          </a:xfrm>
          <a:prstGeom prst="rect">
            <a:avLst/>
          </a:prstGeom>
        </p:spPr>
        <p:txBody>
          <a:bodyPr wrap="square">
            <a:spAutoFit/>
          </a:bodyPr>
          <a:lstStyle/>
          <a:p>
            <a:pPr marL="342900" lvl="0" indent="-342900">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Freshwater Theatre Company (</a:t>
            </a:r>
            <a:r>
              <a:rPr lang="en-GB" sz="2400" dirty="0" err="1">
                <a:latin typeface="Century Gothic" panose="020B0502020202020204" pitchFamily="34" charset="0"/>
                <a:cs typeface="Calibri Light" panose="020F0302020204030204" pitchFamily="34" charset="0"/>
              </a:rPr>
              <a:t>GFoL</a:t>
            </a:r>
            <a:r>
              <a:rPr lang="en-GB" sz="2400" dirty="0">
                <a:latin typeface="Century Gothic" panose="020B0502020202020204" pitchFamily="34" charset="0"/>
                <a:cs typeface="Calibri Light" panose="020F0302020204030204" pitchFamily="34" charset="0"/>
              </a:rPr>
              <a:t>)</a:t>
            </a:r>
          </a:p>
          <a:p>
            <a:pPr marL="342900" lvl="0" indent="-342900">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Brooklands Museum (New for 2026!)</a:t>
            </a:r>
          </a:p>
          <a:p>
            <a:pPr marL="342900" lvl="0" indent="-342900">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Surrey Fire and Rescue Safety Talk</a:t>
            </a:r>
          </a:p>
          <a:p>
            <a:pPr marL="342900" lvl="0" indent="-342900">
              <a:buFont typeface="Arial" panose="020B0604020202020204" pitchFamily="34" charset="0"/>
              <a:buChar char="•"/>
            </a:pPr>
            <a:endParaRPr lang="en-GB" sz="2400" dirty="0">
              <a:latin typeface="Century Gothic" panose="020B0502020202020204" pitchFamily="34" charset="0"/>
              <a:cs typeface="Calibri Light" panose="020F0302020204030204" pitchFamily="34" charset="0"/>
            </a:endParaRPr>
          </a:p>
          <a:p>
            <a:pPr marL="285750" lvl="0" indent="-285750">
              <a:buFont typeface="Arial" panose="020B0604020202020204" pitchFamily="34" charset="0"/>
              <a:buChar char="•"/>
            </a:pPr>
            <a:endParaRPr lang="en-GB" dirty="0">
              <a:latin typeface="Century Gothic" panose="020B0502020202020204" pitchFamily="34" charset="0"/>
              <a:cs typeface="Calibri Light" panose="020F0302020204030204" pitchFamily="34" charset="0"/>
            </a:endParaRPr>
          </a:p>
        </p:txBody>
      </p:sp>
      <p:pic>
        <p:nvPicPr>
          <p:cNvPr id="5" name="Picture 4">
            <a:extLst>
              <a:ext uri="{FF2B5EF4-FFF2-40B4-BE49-F238E27FC236}">
                <a16:creationId xmlns:a16="http://schemas.microsoft.com/office/drawing/2014/main" id="{074E7BED-5645-4E35-9E51-0F0EC16ED077}"/>
              </a:ext>
            </a:extLst>
          </p:cNvPr>
          <p:cNvPicPr>
            <a:picLocks noChangeAspect="1"/>
          </p:cNvPicPr>
          <p:nvPr/>
        </p:nvPicPr>
        <p:blipFill>
          <a:blip r:embed="rId3"/>
          <a:stretch>
            <a:fillRect/>
          </a:stretch>
        </p:blipFill>
        <p:spPr>
          <a:xfrm>
            <a:off x="1296081" y="3674537"/>
            <a:ext cx="2079352" cy="2533029"/>
          </a:xfrm>
          <a:prstGeom prst="rect">
            <a:avLst/>
          </a:prstGeom>
        </p:spPr>
      </p:pic>
      <p:sp>
        <p:nvSpPr>
          <p:cNvPr id="6" name="Oval 5">
            <a:extLst>
              <a:ext uri="{FF2B5EF4-FFF2-40B4-BE49-F238E27FC236}">
                <a16:creationId xmlns:a16="http://schemas.microsoft.com/office/drawing/2014/main" id="{40C8F9BD-39B2-452B-BFBE-8A529337529E}"/>
              </a:ext>
            </a:extLst>
          </p:cNvPr>
          <p:cNvSpPr/>
          <p:nvPr/>
        </p:nvSpPr>
        <p:spPr>
          <a:xfrm>
            <a:off x="1882253" y="4064000"/>
            <a:ext cx="623665" cy="584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53B8CA27-4629-460E-A218-7611C700BFC7}"/>
              </a:ext>
            </a:extLst>
          </p:cNvPr>
          <p:cNvPicPr>
            <a:picLocks noChangeAspect="1"/>
          </p:cNvPicPr>
          <p:nvPr/>
        </p:nvPicPr>
        <p:blipFill>
          <a:blip r:embed="rId4"/>
          <a:stretch>
            <a:fillRect/>
          </a:stretch>
        </p:blipFill>
        <p:spPr>
          <a:xfrm>
            <a:off x="3703511" y="3674537"/>
            <a:ext cx="2400635" cy="2591162"/>
          </a:xfrm>
          <a:prstGeom prst="rect">
            <a:avLst/>
          </a:prstGeom>
        </p:spPr>
      </p:pic>
      <p:sp>
        <p:nvSpPr>
          <p:cNvPr id="14" name="Oval 13">
            <a:extLst>
              <a:ext uri="{FF2B5EF4-FFF2-40B4-BE49-F238E27FC236}">
                <a16:creationId xmlns:a16="http://schemas.microsoft.com/office/drawing/2014/main" id="{27D2F969-6108-460E-8D2F-235FA5BE8A9F}"/>
              </a:ext>
            </a:extLst>
          </p:cNvPr>
          <p:cNvSpPr/>
          <p:nvPr/>
        </p:nvSpPr>
        <p:spPr>
          <a:xfrm>
            <a:off x="4699888" y="4064000"/>
            <a:ext cx="623665" cy="584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366DD8AA-B684-4DB3-A01E-0405AED9773C}"/>
              </a:ext>
            </a:extLst>
          </p:cNvPr>
          <p:cNvPicPr>
            <a:picLocks noChangeAspect="1"/>
          </p:cNvPicPr>
          <p:nvPr/>
        </p:nvPicPr>
        <p:blipFill rotWithShape="1">
          <a:blip r:embed="rId5"/>
          <a:srcRect r="18735"/>
          <a:stretch/>
        </p:blipFill>
        <p:spPr>
          <a:xfrm>
            <a:off x="6432224" y="3583648"/>
            <a:ext cx="1873035" cy="2714806"/>
          </a:xfrm>
          <a:prstGeom prst="rect">
            <a:avLst/>
          </a:prstGeom>
        </p:spPr>
      </p:pic>
      <p:pic>
        <p:nvPicPr>
          <p:cNvPr id="18" name="Picture 17">
            <a:extLst>
              <a:ext uri="{FF2B5EF4-FFF2-40B4-BE49-F238E27FC236}">
                <a16:creationId xmlns:a16="http://schemas.microsoft.com/office/drawing/2014/main" id="{8AD80A8B-BDB5-4397-A8E2-E2BA03274669}"/>
              </a:ext>
            </a:extLst>
          </p:cNvPr>
          <p:cNvPicPr>
            <a:picLocks noChangeAspect="1"/>
          </p:cNvPicPr>
          <p:nvPr/>
        </p:nvPicPr>
        <p:blipFill>
          <a:blip r:embed="rId6"/>
          <a:stretch>
            <a:fillRect/>
          </a:stretch>
        </p:blipFill>
        <p:spPr>
          <a:xfrm>
            <a:off x="8786883" y="3205872"/>
            <a:ext cx="2422984" cy="2972119"/>
          </a:xfrm>
          <a:prstGeom prst="rect">
            <a:avLst/>
          </a:prstGeom>
        </p:spPr>
      </p:pic>
    </p:spTree>
    <p:extLst>
      <p:ext uri="{BB962C8B-B14F-4D97-AF65-F5344CB8AC3E}">
        <p14:creationId xmlns:p14="http://schemas.microsoft.com/office/powerpoint/2010/main" val="5250945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9A6F3BDA-94C6-4379-AB79-7834CCADF588}"/>
              </a:ext>
            </a:extLst>
          </p:cNvPr>
          <p:cNvSpPr txBox="1">
            <a:spLocks/>
          </p:cNvSpPr>
          <p:nvPr/>
        </p:nvSpPr>
        <p:spPr>
          <a:xfrm>
            <a:off x="1027818" y="574365"/>
            <a:ext cx="10588000" cy="1195294"/>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a:solidFill>
                  <a:srgbClr val="0070C0"/>
                </a:solidFill>
                <a:latin typeface="Century Gothic" panose="020B0502020202020204" pitchFamily="34" charset="0"/>
                <a:cs typeface="Calibri Light" panose="020F0302020204030204" pitchFamily="34" charset="0"/>
              </a:rPr>
              <a:t>Parental Empowerment</a:t>
            </a:r>
            <a:endParaRPr lang="en-GB" sz="4000" b="1" dirty="0">
              <a:solidFill>
                <a:srgbClr val="0070C0"/>
              </a:solidFill>
              <a:latin typeface="Century Gothic" panose="020B0502020202020204" pitchFamily="34" charset="0"/>
              <a:cs typeface="Calibri Light" panose="020F0302020204030204" pitchFamily="34" charset="0"/>
            </a:endParaRPr>
          </a:p>
        </p:txBody>
      </p:sp>
      <p:sp>
        <p:nvSpPr>
          <p:cNvPr id="12" name="Content Placeholder 2">
            <a:extLst>
              <a:ext uri="{FF2B5EF4-FFF2-40B4-BE49-F238E27FC236}">
                <a16:creationId xmlns:a16="http://schemas.microsoft.com/office/drawing/2014/main" id="{71F2E490-B484-487D-B19F-C73F4A76CA78}"/>
              </a:ext>
            </a:extLst>
          </p:cNvPr>
          <p:cNvSpPr txBox="1">
            <a:spLocks/>
          </p:cNvSpPr>
          <p:nvPr/>
        </p:nvSpPr>
        <p:spPr>
          <a:xfrm>
            <a:off x="1307920" y="2692400"/>
            <a:ext cx="9728560" cy="3512316"/>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600" dirty="0">
                <a:latin typeface="Century Gothic" panose="020B0502020202020204" pitchFamily="34" charset="0"/>
                <a:cs typeface="Calibri Light" panose="020F0302020204030204" pitchFamily="34" charset="0"/>
              </a:rPr>
              <a:t>At Riverbridge, we want all parents to feel empowered to be a part of school life. If you wish to discuss anything, please do so via the office or arrange an appointment with the class teacher. </a:t>
            </a:r>
          </a:p>
          <a:p>
            <a:endParaRPr lang="en-GB" sz="2600" dirty="0">
              <a:latin typeface="Century Gothic" panose="020B0502020202020204" pitchFamily="34" charset="0"/>
              <a:cs typeface="Calibri Light" panose="020F0302020204030204" pitchFamily="34" charset="0"/>
            </a:endParaRPr>
          </a:p>
          <a:p>
            <a:r>
              <a:rPr lang="en-GB" sz="2600" dirty="0">
                <a:latin typeface="Century Gothic" panose="020B0502020202020204" pitchFamily="34" charset="0"/>
                <a:cs typeface="Calibri Light" panose="020F0302020204030204" pitchFamily="34" charset="0"/>
              </a:rPr>
              <a:t>Each half term, a curriculum map will outline the curriculum being taught. These will be added to Google Classroom and the school website. </a:t>
            </a:r>
          </a:p>
          <a:p>
            <a:endParaRPr lang="en-GB" sz="2600" dirty="0">
              <a:latin typeface="Century Gothic" panose="020B0502020202020204" pitchFamily="34" charset="0"/>
              <a:cs typeface="Calibri Light" panose="020F0302020204030204" pitchFamily="34" charset="0"/>
            </a:endParaRPr>
          </a:p>
          <a:p>
            <a:endParaRPr lang="en-GB" sz="2000" dirty="0">
              <a:latin typeface="Century Gothic" panose="020B0502020202020204" pitchFamily="34" charset="0"/>
              <a:cs typeface="Calibri Light" panose="020F0302020204030204" pitchFamily="34" charset="0"/>
            </a:endParaRPr>
          </a:p>
        </p:txBody>
      </p:sp>
    </p:spTree>
    <p:extLst>
      <p:ext uri="{BB962C8B-B14F-4D97-AF65-F5344CB8AC3E}">
        <p14:creationId xmlns:p14="http://schemas.microsoft.com/office/powerpoint/2010/main" val="11595725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3" name="Content Placeholder 2">
            <a:extLst>
              <a:ext uri="{FF2B5EF4-FFF2-40B4-BE49-F238E27FC236}">
                <a16:creationId xmlns:a16="http://schemas.microsoft.com/office/drawing/2014/main" id="{33C4089E-B83E-4E2F-8B0D-966B62E4AF60}"/>
              </a:ext>
            </a:extLst>
          </p:cNvPr>
          <p:cNvSpPr txBox="1">
            <a:spLocks/>
          </p:cNvSpPr>
          <p:nvPr/>
        </p:nvSpPr>
        <p:spPr>
          <a:xfrm>
            <a:off x="1195387" y="2351781"/>
            <a:ext cx="9801225" cy="2801247"/>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000" dirty="0">
                <a:solidFill>
                  <a:srgbClr val="2E2B21"/>
                </a:solidFill>
                <a:latin typeface="Century Gothic" panose="020B0502020202020204" pitchFamily="34" charset="0"/>
                <a:cs typeface="Calibri Light" panose="020F0302020204030204" pitchFamily="34" charset="0"/>
              </a:rPr>
              <a:t>Thank you for listening and we are looking forwards to working with you and your children this year!</a:t>
            </a:r>
          </a:p>
        </p:txBody>
      </p:sp>
    </p:spTree>
    <p:extLst>
      <p:ext uri="{BB962C8B-B14F-4D97-AF65-F5344CB8AC3E}">
        <p14:creationId xmlns:p14="http://schemas.microsoft.com/office/powerpoint/2010/main" val="28552217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362</TotalTime>
  <Words>1273</Words>
  <Application>Microsoft Office PowerPoint</Application>
  <PresentationFormat>Widescreen</PresentationFormat>
  <Paragraphs>126</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Calibri Light</vt:lpstr>
      <vt:lpstr>Century Gothic</vt:lpstr>
      <vt:lpstr>Tw Cen MT</vt:lpstr>
      <vt:lpstr>Wingdings</vt:lpstr>
      <vt:lpstr>XCCW Joined 7a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SBruton</dc:creator>
  <cp:lastModifiedBy>LJordan</cp:lastModifiedBy>
  <cp:revision>23</cp:revision>
  <dcterms:created xsi:type="dcterms:W3CDTF">2025-09-04T08:58:27Z</dcterms:created>
  <dcterms:modified xsi:type="dcterms:W3CDTF">2026-09-09T13:20:15Z</dcterms:modified>
</cp:coreProperties>
</file>